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24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22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3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60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</p:sldIdLst>
  <p:sldSz cy="10287000" cx="18288000"/>
  <p:notesSz cx="6858000" cy="9144000"/>
  <p:embeddedFontLst>
    <p:embeddedFont>
      <p:font typeface="Michroma"/>
      <p:regular r:id="rId30"/>
    </p:embeddedFont>
    <p:embeddedFont>
      <p:font typeface="Chakra Petch"/>
      <p:regular r:id="rId31"/>
      <p:bold r:id="rId32"/>
      <p:italic r:id="rId33"/>
      <p:boldItalic r:id="rId34"/>
    </p:embeddedFont>
    <p:embeddedFont>
      <p:font typeface="Tomorrow"/>
      <p:regular r:id="rId35"/>
      <p:bold r:id="rId36"/>
      <p:italic r:id="rId37"/>
      <p:boldItalic r:id="rId38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font" Target="fonts/ChakraPetch-regular.fntdata"/><Relationship Id="rId30" Type="http://schemas.openxmlformats.org/officeDocument/2006/relationships/font" Target="fonts/Michroma-regular.fntdata"/><Relationship Id="rId11" Type="http://schemas.openxmlformats.org/officeDocument/2006/relationships/slide" Target="slides/slide6.xml"/><Relationship Id="rId33" Type="http://schemas.openxmlformats.org/officeDocument/2006/relationships/font" Target="fonts/ChakraPetch-italic.fntdata"/><Relationship Id="rId10" Type="http://schemas.openxmlformats.org/officeDocument/2006/relationships/slide" Target="slides/slide5.xml"/><Relationship Id="rId32" Type="http://schemas.openxmlformats.org/officeDocument/2006/relationships/font" Target="fonts/ChakraPetch-bold.fntdata"/><Relationship Id="rId13" Type="http://schemas.openxmlformats.org/officeDocument/2006/relationships/slide" Target="slides/slide8.xml"/><Relationship Id="rId35" Type="http://schemas.openxmlformats.org/officeDocument/2006/relationships/font" Target="fonts/Tomorrow-regular.fntdata"/><Relationship Id="rId12" Type="http://schemas.openxmlformats.org/officeDocument/2006/relationships/slide" Target="slides/slide7.xml"/><Relationship Id="rId34" Type="http://schemas.openxmlformats.org/officeDocument/2006/relationships/font" Target="fonts/ChakraPetch-boldItalic.fntdata"/><Relationship Id="rId15" Type="http://schemas.openxmlformats.org/officeDocument/2006/relationships/slide" Target="slides/slide10.xml"/><Relationship Id="rId37" Type="http://schemas.openxmlformats.org/officeDocument/2006/relationships/font" Target="fonts/Tomorrow-italic.fntdata"/><Relationship Id="rId14" Type="http://schemas.openxmlformats.org/officeDocument/2006/relationships/slide" Target="slides/slide9.xml"/><Relationship Id="rId36" Type="http://schemas.openxmlformats.org/officeDocument/2006/relationships/font" Target="fonts/Tomorrow-bold.fntdata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38" Type="http://schemas.openxmlformats.org/officeDocument/2006/relationships/font" Target="fonts/Tomorrow-boldItalic.fntdata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9" name="Google Shape;89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g2f537368778_0_4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0" name="Google Shape;240;g2f537368778_0_4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g2f537368778_0_1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8" name="Google Shape;248;g2f537368778_0_141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8" name="Google Shape;258;p1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g2f537368778_0_8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6" name="Google Shape;266;g2f537368778_0_88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g2f537368778_0_5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2" name="Google Shape;282;g2f537368778_0_553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7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g2f537368778_0_5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9" name="Google Shape;299;g2f537368778_0_569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7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g2f537368778_0_59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9" name="Google Shape;309;g2f537368778_0_59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5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7" name="Google Shape;327;p1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3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g2f537368778_0_5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5" name="Google Shape;335;g2f537368778_0_579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0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g2f537368778_0_6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2" name="Google Shape;352;g2f537368778_0_61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3" name="Google Shape;103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8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g2f537368778_0_6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0" name="Google Shape;370;g2f537368778_0_639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3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5" name="Google Shape;385;p1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g2f537368778_0_6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3" name="Google Shape;393;g2f537368778_0_657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8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g2f537368778_0_6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0" name="Google Shape;410;g2f537368778_0_67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3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p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5" name="Google Shape;425;p1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9" name="Google Shape;129;p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7" name="Google Shape;137;p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2f537368778_0_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7" name="Google Shape;157;g2f537368778_0_17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2f537368778_0_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4" name="Google Shape;174;g2f537368778_0_6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2f537368778_0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1" name="Google Shape;191;g2f537368778_0_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g2f537368778_0_10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7" name="Google Shape;207;g2f537368778_0_10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g2f537368778_0_1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3" name="Google Shape;223;g2f537368778_0_12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" name="Google Shape;13;p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" name="Google Shape;14;p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11"/>
          <p:cNvSpPr txBox="1"/>
          <p:nvPr>
            <p:ph idx="1" type="body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1" name="Google Shape;71;p1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1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1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/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12"/>
          <p:cNvSpPr txBox="1"/>
          <p:nvPr>
            <p:ph idx="1" type="body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7" name="Google Shape;77;p1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1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1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bg>
      <p:bgPr>
        <a:solidFill>
          <a:schemeClr val="dk2"/>
        </a:solidFill>
      </p:bgPr>
    </p:bg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3"/>
          <p:cNvSpPr/>
          <p:nvPr/>
        </p:nvSpPr>
        <p:spPr>
          <a:xfrm flipH="1">
            <a:off x="7165200" y="3101400"/>
            <a:ext cx="11122800" cy="71856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" name="Google Shape;82;p13"/>
          <p:cNvSpPr/>
          <p:nvPr/>
        </p:nvSpPr>
        <p:spPr>
          <a:xfrm>
            <a:off x="61" y="5649000"/>
            <a:ext cx="14740800" cy="46380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3" name="Google Shape;83;p13"/>
          <p:cNvSpPr/>
          <p:nvPr/>
        </p:nvSpPr>
        <p:spPr>
          <a:xfrm>
            <a:off x="406450" y="412500"/>
            <a:ext cx="17475000" cy="9462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rotWithShape="0" algn="ctr" sy="101000">
              <a:srgbClr val="000000">
                <a:alpha val="40000"/>
              </a:srgbClr>
            </a:outerShdw>
          </a:effectLst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4" name="Google Shape;84;p13"/>
          <p:cNvSpPr txBox="1"/>
          <p:nvPr>
            <p:ph type="title"/>
          </p:nvPr>
        </p:nvSpPr>
        <p:spPr>
          <a:xfrm>
            <a:off x="1638300" y="1691200"/>
            <a:ext cx="15011400" cy="19092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/>
        </p:txBody>
      </p:sp>
      <p:sp>
        <p:nvSpPr>
          <p:cNvPr id="85" name="Google Shape;85;p13"/>
          <p:cNvSpPr txBox="1"/>
          <p:nvPr>
            <p:ph idx="1" type="body"/>
          </p:nvPr>
        </p:nvSpPr>
        <p:spPr>
          <a:xfrm>
            <a:off x="1638300" y="3981450"/>
            <a:ext cx="15011400" cy="48960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rtl="0">
              <a:spcBef>
                <a:spcPts val="640"/>
              </a:spcBef>
              <a:spcAft>
                <a:spcPts val="0"/>
              </a:spcAft>
              <a:buSzPts val="3200"/>
              <a:buChar char="•"/>
              <a:defRPr/>
            </a:lvl1pPr>
            <a:lvl2pPr indent="-406400" lvl="1" marL="914400" rtl="0">
              <a:spcBef>
                <a:spcPts val="560"/>
              </a:spcBef>
              <a:spcAft>
                <a:spcPts val="0"/>
              </a:spcAft>
              <a:buSzPts val="2800"/>
              <a:buChar char="–"/>
              <a:defRPr/>
            </a:lvl2pPr>
            <a:lvl3pPr indent="-381000" lvl="2" marL="1371600" rtl="0">
              <a:spcBef>
                <a:spcPts val="480"/>
              </a:spcBef>
              <a:spcAft>
                <a:spcPts val="0"/>
              </a:spcAft>
              <a:buSzPts val="2400"/>
              <a:buChar char="•"/>
              <a:defRPr/>
            </a:lvl3pPr>
            <a:lvl4pPr indent="-355600" lvl="3" marL="1828800" rtl="0">
              <a:spcBef>
                <a:spcPts val="400"/>
              </a:spcBef>
              <a:spcAft>
                <a:spcPts val="0"/>
              </a:spcAft>
              <a:buSzPts val="2000"/>
              <a:buChar char="–"/>
              <a:defRPr/>
            </a:lvl4pPr>
            <a:lvl5pPr indent="-355600" lvl="4" marL="2286000" rtl="0">
              <a:spcBef>
                <a:spcPts val="400"/>
              </a:spcBef>
              <a:spcAft>
                <a:spcPts val="0"/>
              </a:spcAft>
              <a:buSzPts val="2000"/>
              <a:buChar char="»"/>
              <a:defRPr/>
            </a:lvl5pPr>
            <a:lvl6pPr indent="-355600" lvl="5" marL="2743200" rtl="0"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6pPr>
            <a:lvl7pPr indent="-355600" lvl="6" marL="3200400" rtl="0"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7pPr>
            <a:lvl8pPr indent="-355600" lvl="7" marL="3657600" rtl="0"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8pPr>
            <a:lvl9pPr indent="-355600" lvl="8" marL="4114800" rtl="0"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9pPr>
          </a:lstStyle>
          <a:p/>
        </p:txBody>
      </p:sp>
      <p:sp>
        <p:nvSpPr>
          <p:cNvPr id="86" name="Google Shape;86;p13"/>
          <p:cNvSpPr txBox="1"/>
          <p:nvPr>
            <p:ph idx="12" type="sldNum"/>
          </p:nvPr>
        </p:nvSpPr>
        <p:spPr>
          <a:xfrm>
            <a:off x="16781467" y="9087337"/>
            <a:ext cx="1097400" cy="6774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/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3"/>
          <p:cNvSpPr txBox="1"/>
          <p:nvPr>
            <p:ph idx="1" type="subTitle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8" name="Google Shape;18;p3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3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3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4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4" name="Google Shape;24;p4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4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4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/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b="1" sz="4000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5"/>
          <p:cNvSpPr txBox="1"/>
          <p:nvPr>
            <p:ph idx="1" type="body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indent="-228600" lvl="1" marL="9144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0" name="Google Shape;30;p5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5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5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6"/>
          <p:cNvSpPr txBox="1"/>
          <p:nvPr>
            <p:ph idx="1" type="body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36" name="Google Shape;36;p6"/>
          <p:cNvSpPr txBox="1"/>
          <p:nvPr>
            <p:ph idx="2" type="body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37" name="Google Shape;37;p6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6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6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7"/>
          <p:cNvSpPr txBox="1"/>
          <p:nvPr>
            <p:ph idx="1" type="body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3" name="Google Shape;43;p7"/>
          <p:cNvSpPr txBox="1"/>
          <p:nvPr>
            <p:ph idx="2" type="body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44" name="Google Shape;44;p7"/>
          <p:cNvSpPr txBox="1"/>
          <p:nvPr>
            <p:ph idx="3" type="body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5" name="Google Shape;45;p7"/>
          <p:cNvSpPr txBox="1"/>
          <p:nvPr>
            <p:ph idx="4" type="body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46" name="Google Shape;46;p7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7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7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8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8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8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/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9"/>
          <p:cNvSpPr txBox="1"/>
          <p:nvPr>
            <p:ph idx="1" type="body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indent="-381000" lvl="2" marL="1371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indent="-355600" lvl="4" marL="22860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indent="-355600" lvl="5" marL="27432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57" name="Google Shape;57;p9"/>
          <p:cNvSpPr txBox="1"/>
          <p:nvPr>
            <p:ph idx="2" type="body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58" name="Google Shape;58;p9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9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9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/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10"/>
          <p:cNvSpPr/>
          <p:nvPr>
            <p:ph idx="2" type="pic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0"/>
          <p:cNvSpPr txBox="1"/>
          <p:nvPr>
            <p:ph idx="1" type="body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65" name="Google Shape;65;p10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10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10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" name="Google Shape;9;p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" name="Google Shape;10;p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14.png"/><Relationship Id="rId6" Type="http://schemas.openxmlformats.org/officeDocument/2006/relationships/image" Target="../media/image15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8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.png"/><Relationship Id="rId4" Type="http://schemas.openxmlformats.org/officeDocument/2006/relationships/image" Target="../media/image24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.png"/><Relationship Id="rId4" Type="http://schemas.openxmlformats.org/officeDocument/2006/relationships/image" Target="../media/image17.gif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.png"/><Relationship Id="rId4" Type="http://schemas.openxmlformats.org/officeDocument/2006/relationships/image" Target="../media/image23.gif"/><Relationship Id="rId5" Type="http://schemas.openxmlformats.org/officeDocument/2006/relationships/image" Target="../media/image31.gif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8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.png"/><Relationship Id="rId4" Type="http://schemas.openxmlformats.org/officeDocument/2006/relationships/image" Target="../media/image27.gif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.png"/><Relationship Id="rId4" Type="http://schemas.openxmlformats.org/officeDocument/2006/relationships/image" Target="../media/image25.gif"/><Relationship Id="rId5" Type="http://schemas.openxmlformats.org/officeDocument/2006/relationships/image" Target="../media/image32.gif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8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.png"/><Relationship Id="rId4" Type="http://schemas.openxmlformats.org/officeDocument/2006/relationships/image" Target="../media/image29.jpg"/><Relationship Id="rId5" Type="http://schemas.openxmlformats.org/officeDocument/2006/relationships/hyperlink" Target="http://www.youtube.com/watch?v=sN_9_E-5sPA" TargetMode="External"/><Relationship Id="rId6" Type="http://schemas.openxmlformats.org/officeDocument/2006/relationships/image" Target="../media/image38.jp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36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.png"/><Relationship Id="rId4" Type="http://schemas.openxmlformats.org/officeDocument/2006/relationships/image" Target="../media/image39.jpg"/><Relationship Id="rId5" Type="http://schemas.openxmlformats.org/officeDocument/2006/relationships/image" Target="../media/image35.gif"/><Relationship Id="rId6" Type="http://schemas.openxmlformats.org/officeDocument/2006/relationships/image" Target="../media/image40.gif"/><Relationship Id="rId7" Type="http://schemas.openxmlformats.org/officeDocument/2006/relationships/image" Target="../media/image33.jp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.png"/><Relationship Id="rId4" Type="http://schemas.openxmlformats.org/officeDocument/2006/relationships/image" Target="../media/image37.png"/><Relationship Id="rId5" Type="http://schemas.openxmlformats.org/officeDocument/2006/relationships/image" Target="../media/image30.jp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34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.png"/><Relationship Id="rId4" Type="http://schemas.openxmlformats.org/officeDocument/2006/relationships/image" Target="../media/image26.gif"/><Relationship Id="rId5" Type="http://schemas.openxmlformats.org/officeDocument/2006/relationships/image" Target="../media/image12.gif"/><Relationship Id="rId6" Type="http://schemas.openxmlformats.org/officeDocument/2006/relationships/image" Target="../media/image7.gif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.png"/><Relationship Id="rId4" Type="http://schemas.openxmlformats.org/officeDocument/2006/relationships/image" Target="../media/image3.gif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.png"/><Relationship Id="rId4" Type="http://schemas.openxmlformats.org/officeDocument/2006/relationships/image" Target="../media/image16.gif"/><Relationship Id="rId5" Type="http://schemas.openxmlformats.org/officeDocument/2006/relationships/hyperlink" Target="http://www.youtube.com/watch?v=RRc7u8XN1fg" TargetMode="External"/><Relationship Id="rId6" Type="http://schemas.openxmlformats.org/officeDocument/2006/relationships/image" Target="../media/image5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.png"/><Relationship Id="rId4" Type="http://schemas.openxmlformats.org/officeDocument/2006/relationships/image" Target="../media/image22.jpg"/><Relationship Id="rId5" Type="http://schemas.openxmlformats.org/officeDocument/2006/relationships/image" Target="../media/image20.png"/><Relationship Id="rId6" Type="http://schemas.openxmlformats.org/officeDocument/2006/relationships/image" Target="../media/image13.gif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.png"/><Relationship Id="rId4" Type="http://schemas.openxmlformats.org/officeDocument/2006/relationships/image" Target="../media/image19.jpg"/><Relationship Id="rId5" Type="http://schemas.openxmlformats.org/officeDocument/2006/relationships/image" Target="../media/image21.jpg"/><Relationship Id="rId6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Google Shape;91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2" name="Google Shape;92;p14"/>
          <p:cNvGrpSpPr/>
          <p:nvPr/>
        </p:nvGrpSpPr>
        <p:grpSpPr>
          <a:xfrm>
            <a:off x="732402" y="598912"/>
            <a:ext cx="16823197" cy="8895925"/>
            <a:chOff x="0" y="-192881"/>
            <a:chExt cx="22430929" cy="11861233"/>
          </a:xfrm>
        </p:grpSpPr>
        <p:grpSp>
          <p:nvGrpSpPr>
            <p:cNvPr id="93" name="Google Shape;93;p14"/>
            <p:cNvGrpSpPr/>
            <p:nvPr/>
          </p:nvGrpSpPr>
          <p:grpSpPr>
            <a:xfrm>
              <a:off x="0" y="-192881"/>
              <a:ext cx="22430929" cy="11175444"/>
              <a:chOff x="0" y="-38100"/>
              <a:chExt cx="4430801" cy="2207495"/>
            </a:xfrm>
          </p:grpSpPr>
          <p:sp>
            <p:nvSpPr>
              <p:cNvPr id="94" name="Google Shape;94;p14"/>
              <p:cNvSpPr/>
              <p:nvPr/>
            </p:nvSpPr>
            <p:spPr>
              <a:xfrm>
                <a:off x="0" y="0"/>
                <a:ext cx="4430801" cy="2169395"/>
              </a:xfrm>
              <a:custGeom>
                <a:rect b="b" l="l" r="r" t="t"/>
                <a:pathLst>
                  <a:path extrusionOk="0" h="2169395" w="4430801">
                    <a:moveTo>
                      <a:pt x="0" y="0"/>
                    </a:moveTo>
                    <a:lnTo>
                      <a:pt x="4430801" y="0"/>
                    </a:lnTo>
                    <a:lnTo>
                      <a:pt x="4430801" y="2169395"/>
                    </a:lnTo>
                    <a:lnTo>
                      <a:pt x="0" y="2169395"/>
                    </a:ln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cap="sq" cmpd="sng" w="19050">
                <a:solidFill>
                  <a:srgbClr val="FFFFFF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</p:sp>
          <p:sp>
            <p:nvSpPr>
              <p:cNvPr id="95" name="Google Shape;95;p14"/>
              <p:cNvSpPr txBox="1"/>
              <p:nvPr/>
            </p:nvSpPr>
            <p:spPr>
              <a:xfrm>
                <a:off x="0" y="-38100"/>
                <a:ext cx="4430801" cy="220749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47722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96" name="Google Shape;96;p14"/>
            <p:cNvGrpSpPr/>
            <p:nvPr/>
          </p:nvGrpSpPr>
          <p:grpSpPr>
            <a:xfrm>
              <a:off x="6380859" y="10103893"/>
              <a:ext cx="9669212" cy="1564459"/>
              <a:chOff x="0" y="-38100"/>
              <a:chExt cx="1909968" cy="309029"/>
            </a:xfrm>
          </p:grpSpPr>
          <p:sp>
            <p:nvSpPr>
              <p:cNvPr id="97" name="Google Shape;97;p14"/>
              <p:cNvSpPr/>
              <p:nvPr/>
            </p:nvSpPr>
            <p:spPr>
              <a:xfrm>
                <a:off x="0" y="0"/>
                <a:ext cx="1909968" cy="270929"/>
              </a:xfrm>
              <a:custGeom>
                <a:rect b="b" l="l" r="r" t="t"/>
                <a:pathLst>
                  <a:path extrusionOk="0" h="270929" w="1909968">
                    <a:moveTo>
                      <a:pt x="106757" y="0"/>
                    </a:moveTo>
                    <a:lnTo>
                      <a:pt x="1803211" y="0"/>
                    </a:lnTo>
                    <a:cubicBezTo>
                      <a:pt x="1831524" y="0"/>
                      <a:pt x="1858678" y="11248"/>
                      <a:pt x="1878699" y="31268"/>
                    </a:cubicBezTo>
                    <a:cubicBezTo>
                      <a:pt x="1898720" y="51289"/>
                      <a:pt x="1909968" y="78443"/>
                      <a:pt x="1909968" y="106757"/>
                    </a:cubicBezTo>
                    <a:lnTo>
                      <a:pt x="1909968" y="164172"/>
                    </a:lnTo>
                    <a:cubicBezTo>
                      <a:pt x="1909968" y="223132"/>
                      <a:pt x="1862171" y="270929"/>
                      <a:pt x="1803211" y="270929"/>
                    </a:cubicBezTo>
                    <a:lnTo>
                      <a:pt x="106757" y="270929"/>
                    </a:lnTo>
                    <a:cubicBezTo>
                      <a:pt x="78443" y="270929"/>
                      <a:pt x="51289" y="259681"/>
                      <a:pt x="31268" y="239661"/>
                    </a:cubicBezTo>
                    <a:cubicBezTo>
                      <a:pt x="11248" y="219640"/>
                      <a:pt x="0" y="192486"/>
                      <a:pt x="0" y="164172"/>
                    </a:cubicBezTo>
                    <a:lnTo>
                      <a:pt x="0" y="106757"/>
                    </a:lnTo>
                    <a:cubicBezTo>
                      <a:pt x="0" y="78443"/>
                      <a:pt x="11248" y="51289"/>
                      <a:pt x="31268" y="31268"/>
                    </a:cubicBezTo>
                    <a:cubicBezTo>
                      <a:pt x="51289" y="11248"/>
                      <a:pt x="78443" y="0"/>
                      <a:pt x="10675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cap="rnd" cmpd="sng" w="19050">
                <a:solidFill>
                  <a:srgbClr val="FFFFFF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8" name="Google Shape;98;p14"/>
              <p:cNvSpPr txBox="1"/>
              <p:nvPr/>
            </p:nvSpPr>
            <p:spPr>
              <a:xfrm>
                <a:off x="0" y="-38100"/>
                <a:ext cx="1909968" cy="30902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47722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99" name="Google Shape;99;p14"/>
          <p:cNvSpPr txBox="1"/>
          <p:nvPr/>
        </p:nvSpPr>
        <p:spPr>
          <a:xfrm>
            <a:off x="1630598" y="1141602"/>
            <a:ext cx="15026700" cy="6175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716">
                <a:solidFill>
                  <a:srgbClr val="FFFFFF"/>
                </a:solidFill>
                <a:latin typeface="Chakra Petch"/>
                <a:ea typeface="Chakra Petch"/>
                <a:cs typeface="Chakra Petch"/>
                <a:sym typeface="Chakra Petch"/>
              </a:rPr>
              <a:t>Atoms to Astronomy</a:t>
            </a:r>
            <a:endParaRPr/>
          </a:p>
        </p:txBody>
      </p:sp>
      <p:sp>
        <p:nvSpPr>
          <p:cNvPr id="100" name="Google Shape;100;p14"/>
          <p:cNvSpPr txBox="1"/>
          <p:nvPr/>
        </p:nvSpPr>
        <p:spPr>
          <a:xfrm>
            <a:off x="5406400" y="8695100"/>
            <a:ext cx="7475100" cy="538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99">
                <a:solidFill>
                  <a:srgbClr val="FFFFFF"/>
                </a:solidFill>
                <a:latin typeface="Tomorrow"/>
                <a:ea typeface="Tomorrow"/>
                <a:cs typeface="Tomorrow"/>
                <a:sym typeface="Tomorrow"/>
              </a:rPr>
              <a:t>Thinking like an experimentalist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2" name="Google Shape;242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30030" y="5903825"/>
            <a:ext cx="4027933" cy="345381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3" name="Google Shape;243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87375" y="1656903"/>
            <a:ext cx="4027933" cy="3215048"/>
          </a:xfrm>
          <a:prstGeom prst="rect">
            <a:avLst/>
          </a:prstGeom>
          <a:noFill/>
          <a:ln>
            <a:noFill/>
          </a:ln>
        </p:spPr>
      </p:pic>
      <p:pic>
        <p:nvPicPr>
          <p:cNvPr id="244" name="Google Shape;244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130036" y="1656900"/>
            <a:ext cx="4027933" cy="3215048"/>
          </a:xfrm>
          <a:prstGeom prst="rect">
            <a:avLst/>
          </a:prstGeom>
          <a:noFill/>
          <a:ln>
            <a:noFill/>
          </a:ln>
        </p:spPr>
      </p:pic>
      <p:pic>
        <p:nvPicPr>
          <p:cNvPr id="245" name="Google Shape;245;p2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1972700" y="1656892"/>
            <a:ext cx="4027933" cy="321505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00"/>
        </a:solidFill>
      </p:bgPr>
    </p:bg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0" name="Google Shape;250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8288000" cy="1028700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51" name="Google Shape;251;p24"/>
          <p:cNvGrpSpPr/>
          <p:nvPr/>
        </p:nvGrpSpPr>
        <p:grpSpPr>
          <a:xfrm>
            <a:off x="5518046" y="5959575"/>
            <a:ext cx="7252459" cy="1173352"/>
            <a:chOff x="0" y="-38100"/>
            <a:chExt cx="1910100" cy="309029"/>
          </a:xfrm>
        </p:grpSpPr>
        <p:sp>
          <p:nvSpPr>
            <p:cNvPr id="252" name="Google Shape;252;p24"/>
            <p:cNvSpPr/>
            <p:nvPr/>
          </p:nvSpPr>
          <p:spPr>
            <a:xfrm>
              <a:off x="0" y="0"/>
              <a:ext cx="1909968" cy="270929"/>
            </a:xfrm>
            <a:custGeom>
              <a:rect b="b" l="l" r="r" t="t"/>
              <a:pathLst>
                <a:path extrusionOk="0" h="270929" w="1909968">
                  <a:moveTo>
                    <a:pt x="106757" y="0"/>
                  </a:moveTo>
                  <a:lnTo>
                    <a:pt x="1803211" y="0"/>
                  </a:lnTo>
                  <a:cubicBezTo>
                    <a:pt x="1831524" y="0"/>
                    <a:pt x="1858678" y="11248"/>
                    <a:pt x="1878699" y="31268"/>
                  </a:cubicBezTo>
                  <a:cubicBezTo>
                    <a:pt x="1898720" y="51289"/>
                    <a:pt x="1909968" y="78443"/>
                    <a:pt x="1909968" y="106757"/>
                  </a:cubicBezTo>
                  <a:lnTo>
                    <a:pt x="1909968" y="164172"/>
                  </a:lnTo>
                  <a:cubicBezTo>
                    <a:pt x="1909968" y="223132"/>
                    <a:pt x="1862171" y="270929"/>
                    <a:pt x="1803211" y="270929"/>
                  </a:cubicBezTo>
                  <a:lnTo>
                    <a:pt x="106757" y="270929"/>
                  </a:lnTo>
                  <a:cubicBezTo>
                    <a:pt x="78443" y="270929"/>
                    <a:pt x="51289" y="259681"/>
                    <a:pt x="31268" y="239661"/>
                  </a:cubicBezTo>
                  <a:cubicBezTo>
                    <a:pt x="11248" y="219640"/>
                    <a:pt x="0" y="192486"/>
                    <a:pt x="0" y="164172"/>
                  </a:cubicBezTo>
                  <a:lnTo>
                    <a:pt x="0" y="106757"/>
                  </a:lnTo>
                  <a:cubicBezTo>
                    <a:pt x="0" y="78443"/>
                    <a:pt x="11248" y="51289"/>
                    <a:pt x="31268" y="31268"/>
                  </a:cubicBezTo>
                  <a:cubicBezTo>
                    <a:pt x="51289" y="11248"/>
                    <a:pt x="78443" y="0"/>
                    <a:pt x="106757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rnd" cmpd="sng" w="1905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3" name="Google Shape;253;p24"/>
            <p:cNvSpPr txBox="1"/>
            <p:nvPr/>
          </p:nvSpPr>
          <p:spPr>
            <a:xfrm>
              <a:off x="0" y="-38100"/>
              <a:ext cx="1910100" cy="309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54" name="Google Shape;254;p24"/>
          <p:cNvSpPr txBox="1"/>
          <p:nvPr/>
        </p:nvSpPr>
        <p:spPr>
          <a:xfrm>
            <a:off x="1549418" y="3780349"/>
            <a:ext cx="15189300" cy="22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0">
                <a:solidFill>
                  <a:srgbClr val="FFFFFF"/>
                </a:solidFill>
                <a:latin typeface="Tomorrow"/>
                <a:ea typeface="Tomorrow"/>
                <a:cs typeface="Tomorrow"/>
                <a:sym typeface="Tomorrow"/>
              </a:rPr>
              <a:t>Mapping</a:t>
            </a:r>
            <a:endParaRPr/>
          </a:p>
        </p:txBody>
      </p:sp>
      <p:sp>
        <p:nvSpPr>
          <p:cNvPr id="255" name="Google Shape;255;p24"/>
          <p:cNvSpPr txBox="1"/>
          <p:nvPr/>
        </p:nvSpPr>
        <p:spPr>
          <a:xfrm>
            <a:off x="5591667" y="6289965"/>
            <a:ext cx="71046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5001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999">
                <a:solidFill>
                  <a:srgbClr val="FFFFFF"/>
                </a:solidFill>
                <a:latin typeface="Chakra Petch"/>
                <a:ea typeface="Chakra Petch"/>
                <a:cs typeface="Chakra Petch"/>
                <a:sym typeface="Chakra Petch"/>
              </a:rPr>
              <a:t>Demo</a:t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00"/>
        </a:solidFill>
      </p:bgPr>
    </p:bg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0" name="Google Shape;260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61" name="Google Shape;261;p25"/>
          <p:cNvCxnSpPr/>
          <p:nvPr/>
        </p:nvCxnSpPr>
        <p:spPr>
          <a:xfrm>
            <a:off x="6918593" y="-266191"/>
            <a:ext cx="0" cy="10819382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dot"/>
            <a:round/>
            <a:headEnd len="sm" w="sm" type="none"/>
            <a:tailEnd len="sm" w="sm" type="none"/>
          </a:ln>
        </p:spPr>
      </p:cxnSp>
      <p:sp>
        <p:nvSpPr>
          <p:cNvPr id="262" name="Google Shape;262;p25"/>
          <p:cNvSpPr txBox="1"/>
          <p:nvPr/>
        </p:nvSpPr>
        <p:spPr>
          <a:xfrm>
            <a:off x="1283837" y="2571751"/>
            <a:ext cx="4488300" cy="4617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0000" u="none" cap="none" strike="noStrike">
                <a:solidFill>
                  <a:srgbClr val="FFFFFF"/>
                </a:solidFill>
                <a:latin typeface="Chakra Petch"/>
                <a:ea typeface="Chakra Petch"/>
                <a:cs typeface="Chakra Petch"/>
                <a:sym typeface="Chakra Petch"/>
              </a:rPr>
              <a:t>02</a:t>
            </a:r>
            <a:endParaRPr/>
          </a:p>
        </p:txBody>
      </p:sp>
      <p:sp>
        <p:nvSpPr>
          <p:cNvPr id="263" name="Google Shape;263;p25"/>
          <p:cNvSpPr txBox="1"/>
          <p:nvPr/>
        </p:nvSpPr>
        <p:spPr>
          <a:xfrm>
            <a:off x="8065075" y="1040400"/>
            <a:ext cx="8734200" cy="7680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9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131">
                <a:solidFill>
                  <a:srgbClr val="FFFFFF"/>
                </a:solidFill>
                <a:latin typeface="Chakra Petch"/>
                <a:ea typeface="Chakra Petch"/>
                <a:cs typeface="Chakra Petch"/>
                <a:sym typeface="Chakra Petch"/>
              </a:rPr>
              <a:t>Electricity and Magnetism</a:t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00"/>
        </a:solidFill>
      </p:bgPr>
    </p:bg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8" name="Google Shape;268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8288000" cy="1028700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69" name="Google Shape;269;p26"/>
          <p:cNvGrpSpPr/>
          <p:nvPr/>
        </p:nvGrpSpPr>
        <p:grpSpPr>
          <a:xfrm>
            <a:off x="1028700" y="884038"/>
            <a:ext cx="9544268" cy="2215491"/>
            <a:chOff x="0" y="-38100"/>
            <a:chExt cx="2513700" cy="583500"/>
          </a:xfrm>
        </p:grpSpPr>
        <p:sp>
          <p:nvSpPr>
            <p:cNvPr id="270" name="Google Shape;270;p26"/>
            <p:cNvSpPr/>
            <p:nvPr/>
          </p:nvSpPr>
          <p:spPr>
            <a:xfrm>
              <a:off x="0" y="0"/>
              <a:ext cx="2513569" cy="545293"/>
            </a:xfrm>
            <a:custGeom>
              <a:rect b="b" l="l" r="r" t="t"/>
              <a:pathLst>
                <a:path extrusionOk="0" h="545293" w="2513569">
                  <a:moveTo>
                    <a:pt x="81121" y="0"/>
                  </a:moveTo>
                  <a:lnTo>
                    <a:pt x="2432448" y="0"/>
                  </a:lnTo>
                  <a:cubicBezTo>
                    <a:pt x="2477250" y="0"/>
                    <a:pt x="2513569" y="36319"/>
                    <a:pt x="2513569" y="81121"/>
                  </a:cubicBezTo>
                  <a:lnTo>
                    <a:pt x="2513569" y="464172"/>
                  </a:lnTo>
                  <a:cubicBezTo>
                    <a:pt x="2513569" y="508974"/>
                    <a:pt x="2477250" y="545293"/>
                    <a:pt x="2432448" y="545293"/>
                  </a:cubicBezTo>
                  <a:lnTo>
                    <a:pt x="81121" y="545293"/>
                  </a:lnTo>
                  <a:cubicBezTo>
                    <a:pt x="36319" y="545293"/>
                    <a:pt x="0" y="508974"/>
                    <a:pt x="0" y="464172"/>
                  </a:cubicBezTo>
                  <a:lnTo>
                    <a:pt x="0" y="81121"/>
                  </a:lnTo>
                  <a:cubicBezTo>
                    <a:pt x="0" y="36319"/>
                    <a:pt x="36319" y="0"/>
                    <a:pt x="81121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rnd" cmpd="sng" w="1905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1" name="Google Shape;271;p26"/>
            <p:cNvSpPr txBox="1"/>
            <p:nvPr/>
          </p:nvSpPr>
          <p:spPr>
            <a:xfrm>
              <a:off x="0" y="-38100"/>
              <a:ext cx="2513700" cy="583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72" name="Google Shape;272;p26"/>
          <p:cNvSpPr txBox="1"/>
          <p:nvPr/>
        </p:nvSpPr>
        <p:spPr>
          <a:xfrm>
            <a:off x="1956333" y="1263306"/>
            <a:ext cx="7688400" cy="1581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9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273">
                <a:solidFill>
                  <a:srgbClr val="FFFFFF"/>
                </a:solidFill>
                <a:latin typeface="Chakra Petch"/>
                <a:ea typeface="Chakra Petch"/>
                <a:cs typeface="Chakra Petch"/>
                <a:sym typeface="Chakra Petch"/>
              </a:rPr>
              <a:t>Confinement</a:t>
            </a:r>
            <a:endParaRPr baseline="30000"/>
          </a:p>
        </p:txBody>
      </p:sp>
      <p:cxnSp>
        <p:nvCxnSpPr>
          <p:cNvPr id="273" name="Google Shape;273;p26"/>
          <p:cNvCxnSpPr/>
          <p:nvPr/>
        </p:nvCxnSpPr>
        <p:spPr>
          <a:xfrm flipH="1" rot="10800000">
            <a:off x="10572437" y="2025955"/>
            <a:ext cx="12252600" cy="18900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dot"/>
            <a:round/>
            <a:headEnd len="sm" w="sm" type="none"/>
            <a:tailEnd len="sm" w="sm" type="none"/>
          </a:ln>
        </p:spPr>
      </p:cxnSp>
      <p:grpSp>
        <p:nvGrpSpPr>
          <p:cNvPr id="274" name="Google Shape;274;p26"/>
          <p:cNvGrpSpPr/>
          <p:nvPr/>
        </p:nvGrpSpPr>
        <p:grpSpPr>
          <a:xfrm>
            <a:off x="1028700" y="3508822"/>
            <a:ext cx="16230707" cy="5963438"/>
            <a:chOff x="0" y="-38100"/>
            <a:chExt cx="4274726" cy="1570607"/>
          </a:xfrm>
        </p:grpSpPr>
        <p:sp>
          <p:nvSpPr>
            <p:cNvPr id="275" name="Google Shape;275;p26"/>
            <p:cNvSpPr/>
            <p:nvPr/>
          </p:nvSpPr>
          <p:spPr>
            <a:xfrm>
              <a:off x="0" y="0"/>
              <a:ext cx="4274726" cy="1532507"/>
            </a:xfrm>
            <a:custGeom>
              <a:rect b="b" l="l" r="r" t="t"/>
              <a:pathLst>
                <a:path extrusionOk="0" h="1532507" w="4274726">
                  <a:moveTo>
                    <a:pt x="0" y="0"/>
                  </a:moveTo>
                  <a:lnTo>
                    <a:pt x="4274726" y="0"/>
                  </a:lnTo>
                  <a:lnTo>
                    <a:pt x="4274726" y="1532507"/>
                  </a:lnTo>
                  <a:lnTo>
                    <a:pt x="0" y="1532507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19050">
              <a:solidFill>
                <a:srgbClr val="FFFFFF">
                  <a:alpha val="60000"/>
                </a:srgbClr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276" name="Google Shape;276;p26"/>
            <p:cNvSpPr txBox="1"/>
            <p:nvPr/>
          </p:nvSpPr>
          <p:spPr>
            <a:xfrm>
              <a:off x="0" y="-38100"/>
              <a:ext cx="4274700" cy="1570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77" name="Google Shape;277;p26"/>
          <p:cNvSpPr txBox="1"/>
          <p:nvPr/>
        </p:nvSpPr>
        <p:spPr>
          <a:xfrm>
            <a:off x="2051196" y="4560114"/>
            <a:ext cx="7962300" cy="1422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FFFFFF"/>
                </a:solidFill>
                <a:latin typeface="Tomorrow"/>
                <a:ea typeface="Tomorrow"/>
                <a:cs typeface="Tomorrow"/>
                <a:sym typeface="Tomorrow"/>
              </a:rPr>
              <a:t>Light atoms can fuse together to release energy. However, it is extremely difficult to get small atoms to move the way we want!</a:t>
            </a:r>
            <a:endParaRPr/>
          </a:p>
        </p:txBody>
      </p:sp>
      <p:sp>
        <p:nvSpPr>
          <p:cNvPr id="278" name="Google Shape;278;p26"/>
          <p:cNvSpPr txBox="1"/>
          <p:nvPr/>
        </p:nvSpPr>
        <p:spPr>
          <a:xfrm>
            <a:off x="2051196" y="6317739"/>
            <a:ext cx="7962300" cy="926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FFFFFF"/>
                </a:solidFill>
                <a:latin typeface="Tomorrow"/>
                <a:ea typeface="Tomorrow"/>
                <a:cs typeface="Tomorrow"/>
                <a:sym typeface="Tomorrow"/>
              </a:rPr>
              <a:t>We can use magnets to lead these atoms along different paths!</a:t>
            </a:r>
            <a:endParaRPr/>
          </a:p>
        </p:txBody>
      </p:sp>
      <p:pic>
        <p:nvPicPr>
          <p:cNvPr id="279" name="Google Shape;279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572425" y="4758425"/>
            <a:ext cx="5979425" cy="40453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00"/>
        </a:solidFill>
      </p:bgPr>
    </p:bg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4" name="Google Shape;284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8288000" cy="1028700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85" name="Google Shape;285;p27"/>
          <p:cNvGrpSpPr/>
          <p:nvPr/>
        </p:nvGrpSpPr>
        <p:grpSpPr>
          <a:xfrm>
            <a:off x="1028700" y="884038"/>
            <a:ext cx="9544268" cy="2215491"/>
            <a:chOff x="0" y="-38100"/>
            <a:chExt cx="2513700" cy="583500"/>
          </a:xfrm>
        </p:grpSpPr>
        <p:sp>
          <p:nvSpPr>
            <p:cNvPr id="286" name="Google Shape;286;p27"/>
            <p:cNvSpPr/>
            <p:nvPr/>
          </p:nvSpPr>
          <p:spPr>
            <a:xfrm>
              <a:off x="0" y="0"/>
              <a:ext cx="2513569" cy="545293"/>
            </a:xfrm>
            <a:custGeom>
              <a:rect b="b" l="l" r="r" t="t"/>
              <a:pathLst>
                <a:path extrusionOk="0" h="545293" w="2513569">
                  <a:moveTo>
                    <a:pt x="81121" y="0"/>
                  </a:moveTo>
                  <a:lnTo>
                    <a:pt x="2432448" y="0"/>
                  </a:lnTo>
                  <a:cubicBezTo>
                    <a:pt x="2477250" y="0"/>
                    <a:pt x="2513569" y="36319"/>
                    <a:pt x="2513569" y="81121"/>
                  </a:cubicBezTo>
                  <a:lnTo>
                    <a:pt x="2513569" y="464172"/>
                  </a:lnTo>
                  <a:cubicBezTo>
                    <a:pt x="2513569" y="508974"/>
                    <a:pt x="2477250" y="545293"/>
                    <a:pt x="2432448" y="545293"/>
                  </a:cubicBezTo>
                  <a:lnTo>
                    <a:pt x="81121" y="545293"/>
                  </a:lnTo>
                  <a:cubicBezTo>
                    <a:pt x="36319" y="545293"/>
                    <a:pt x="0" y="508974"/>
                    <a:pt x="0" y="464172"/>
                  </a:cubicBezTo>
                  <a:lnTo>
                    <a:pt x="0" y="81121"/>
                  </a:lnTo>
                  <a:cubicBezTo>
                    <a:pt x="0" y="36319"/>
                    <a:pt x="36319" y="0"/>
                    <a:pt x="81121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rnd" cmpd="sng" w="1905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7" name="Google Shape;287;p27"/>
            <p:cNvSpPr txBox="1"/>
            <p:nvPr/>
          </p:nvSpPr>
          <p:spPr>
            <a:xfrm>
              <a:off x="0" y="-38100"/>
              <a:ext cx="2513700" cy="583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88" name="Google Shape;288;p27"/>
          <p:cNvSpPr txBox="1"/>
          <p:nvPr/>
        </p:nvSpPr>
        <p:spPr>
          <a:xfrm>
            <a:off x="1956333" y="1263306"/>
            <a:ext cx="7688400" cy="1581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9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273">
                <a:solidFill>
                  <a:srgbClr val="FFFFFF"/>
                </a:solidFill>
                <a:latin typeface="Chakra Petch"/>
                <a:ea typeface="Chakra Petch"/>
                <a:cs typeface="Chakra Petch"/>
                <a:sym typeface="Chakra Petch"/>
              </a:rPr>
              <a:t>Collision</a:t>
            </a:r>
            <a:endParaRPr baseline="30000"/>
          </a:p>
        </p:txBody>
      </p:sp>
      <p:cxnSp>
        <p:nvCxnSpPr>
          <p:cNvPr id="289" name="Google Shape;289;p27"/>
          <p:cNvCxnSpPr/>
          <p:nvPr/>
        </p:nvCxnSpPr>
        <p:spPr>
          <a:xfrm flipH="1" rot="10800000">
            <a:off x="10572437" y="2025955"/>
            <a:ext cx="12252600" cy="18900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dot"/>
            <a:round/>
            <a:headEnd len="sm" w="sm" type="none"/>
            <a:tailEnd len="sm" w="sm" type="none"/>
          </a:ln>
        </p:spPr>
      </p:cxnSp>
      <p:grpSp>
        <p:nvGrpSpPr>
          <p:cNvPr id="290" name="Google Shape;290;p27"/>
          <p:cNvGrpSpPr/>
          <p:nvPr/>
        </p:nvGrpSpPr>
        <p:grpSpPr>
          <a:xfrm>
            <a:off x="1028700" y="3508822"/>
            <a:ext cx="16230707" cy="5963438"/>
            <a:chOff x="0" y="-38100"/>
            <a:chExt cx="4274726" cy="1570607"/>
          </a:xfrm>
        </p:grpSpPr>
        <p:sp>
          <p:nvSpPr>
            <p:cNvPr id="291" name="Google Shape;291;p27"/>
            <p:cNvSpPr/>
            <p:nvPr/>
          </p:nvSpPr>
          <p:spPr>
            <a:xfrm>
              <a:off x="0" y="0"/>
              <a:ext cx="4274726" cy="1532507"/>
            </a:xfrm>
            <a:custGeom>
              <a:rect b="b" l="l" r="r" t="t"/>
              <a:pathLst>
                <a:path extrusionOk="0" h="1532507" w="4274726">
                  <a:moveTo>
                    <a:pt x="0" y="0"/>
                  </a:moveTo>
                  <a:lnTo>
                    <a:pt x="4274726" y="0"/>
                  </a:lnTo>
                  <a:lnTo>
                    <a:pt x="4274726" y="1532507"/>
                  </a:lnTo>
                  <a:lnTo>
                    <a:pt x="0" y="1532507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19050">
              <a:solidFill>
                <a:srgbClr val="FFFFFF">
                  <a:alpha val="60000"/>
                </a:srgbClr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292" name="Google Shape;292;p27"/>
            <p:cNvSpPr txBox="1"/>
            <p:nvPr/>
          </p:nvSpPr>
          <p:spPr>
            <a:xfrm>
              <a:off x="0" y="-38100"/>
              <a:ext cx="4274700" cy="1570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93" name="Google Shape;293;p27"/>
          <p:cNvSpPr txBox="1"/>
          <p:nvPr/>
        </p:nvSpPr>
        <p:spPr>
          <a:xfrm>
            <a:off x="2051196" y="4560114"/>
            <a:ext cx="7962300" cy="926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FFFFFF"/>
                </a:solidFill>
                <a:latin typeface="Tomorrow"/>
                <a:ea typeface="Tomorrow"/>
                <a:cs typeface="Tomorrow"/>
                <a:sym typeface="Tomorrow"/>
              </a:rPr>
              <a:t>When we have many particles together, they tend to collide.</a:t>
            </a:r>
            <a:endParaRPr/>
          </a:p>
        </p:txBody>
      </p:sp>
      <p:sp>
        <p:nvSpPr>
          <p:cNvPr id="294" name="Google Shape;294;p27"/>
          <p:cNvSpPr txBox="1"/>
          <p:nvPr/>
        </p:nvSpPr>
        <p:spPr>
          <a:xfrm>
            <a:off x="2051196" y="5830439"/>
            <a:ext cx="7962300" cy="926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FFFFFF"/>
                </a:solidFill>
                <a:latin typeface="Tomorrow"/>
                <a:ea typeface="Tomorrow"/>
                <a:cs typeface="Tomorrow"/>
                <a:sym typeface="Tomorrow"/>
              </a:rPr>
              <a:t>Collisions always conserve momentum, but the initial and final velocities can vary!</a:t>
            </a:r>
            <a:endParaRPr/>
          </a:p>
        </p:txBody>
      </p:sp>
      <p:pic>
        <p:nvPicPr>
          <p:cNvPr id="295" name="Google Shape;295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825075" y="4495100"/>
            <a:ext cx="5715000" cy="4572000"/>
          </a:xfrm>
          <a:prstGeom prst="rect">
            <a:avLst/>
          </a:prstGeom>
          <a:noFill/>
          <a:ln>
            <a:noFill/>
          </a:ln>
        </p:spPr>
      </p:pic>
      <p:sp>
        <p:nvSpPr>
          <p:cNvPr id="296" name="Google Shape;296;p27"/>
          <p:cNvSpPr txBox="1"/>
          <p:nvPr/>
        </p:nvSpPr>
        <p:spPr>
          <a:xfrm>
            <a:off x="2051209" y="7100764"/>
            <a:ext cx="7962300" cy="926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FFFFFF"/>
                </a:solidFill>
                <a:latin typeface="Tomorrow"/>
                <a:ea typeface="Tomorrow"/>
                <a:cs typeface="Tomorrow"/>
                <a:sym typeface="Tomorrow"/>
              </a:rPr>
              <a:t>Charged particle collision can be treated as elastic: no energy will be lost!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00"/>
        </a:solidFill>
      </p:bgPr>
    </p:bg>
    <p:spTree>
      <p:nvGrpSpPr>
        <p:cNvPr id="300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1" name="Google Shape;301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8288000" cy="1028700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02" name="Google Shape;302;p28"/>
          <p:cNvGrpSpPr/>
          <p:nvPr/>
        </p:nvGrpSpPr>
        <p:grpSpPr>
          <a:xfrm>
            <a:off x="5518046" y="5959575"/>
            <a:ext cx="7252459" cy="1173352"/>
            <a:chOff x="0" y="-38100"/>
            <a:chExt cx="1910100" cy="309029"/>
          </a:xfrm>
        </p:grpSpPr>
        <p:sp>
          <p:nvSpPr>
            <p:cNvPr id="303" name="Google Shape;303;p28"/>
            <p:cNvSpPr/>
            <p:nvPr/>
          </p:nvSpPr>
          <p:spPr>
            <a:xfrm>
              <a:off x="0" y="0"/>
              <a:ext cx="1909968" cy="270929"/>
            </a:xfrm>
            <a:custGeom>
              <a:rect b="b" l="l" r="r" t="t"/>
              <a:pathLst>
                <a:path extrusionOk="0" h="270929" w="1909968">
                  <a:moveTo>
                    <a:pt x="106757" y="0"/>
                  </a:moveTo>
                  <a:lnTo>
                    <a:pt x="1803211" y="0"/>
                  </a:lnTo>
                  <a:cubicBezTo>
                    <a:pt x="1831524" y="0"/>
                    <a:pt x="1858678" y="11248"/>
                    <a:pt x="1878699" y="31268"/>
                  </a:cubicBezTo>
                  <a:cubicBezTo>
                    <a:pt x="1898720" y="51289"/>
                    <a:pt x="1909968" y="78443"/>
                    <a:pt x="1909968" y="106757"/>
                  </a:cubicBezTo>
                  <a:lnTo>
                    <a:pt x="1909968" y="164172"/>
                  </a:lnTo>
                  <a:cubicBezTo>
                    <a:pt x="1909968" y="223132"/>
                    <a:pt x="1862171" y="270929"/>
                    <a:pt x="1803211" y="270929"/>
                  </a:cubicBezTo>
                  <a:lnTo>
                    <a:pt x="106757" y="270929"/>
                  </a:lnTo>
                  <a:cubicBezTo>
                    <a:pt x="78443" y="270929"/>
                    <a:pt x="51289" y="259681"/>
                    <a:pt x="31268" y="239661"/>
                  </a:cubicBezTo>
                  <a:cubicBezTo>
                    <a:pt x="11248" y="219640"/>
                    <a:pt x="0" y="192486"/>
                    <a:pt x="0" y="164172"/>
                  </a:cubicBezTo>
                  <a:lnTo>
                    <a:pt x="0" y="106757"/>
                  </a:lnTo>
                  <a:cubicBezTo>
                    <a:pt x="0" y="78443"/>
                    <a:pt x="11248" y="51289"/>
                    <a:pt x="31268" y="31268"/>
                  </a:cubicBezTo>
                  <a:cubicBezTo>
                    <a:pt x="51289" y="11248"/>
                    <a:pt x="78443" y="0"/>
                    <a:pt x="106757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rnd" cmpd="sng" w="1905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4" name="Google Shape;304;p28"/>
            <p:cNvSpPr txBox="1"/>
            <p:nvPr/>
          </p:nvSpPr>
          <p:spPr>
            <a:xfrm>
              <a:off x="0" y="-38100"/>
              <a:ext cx="1910100" cy="309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05" name="Google Shape;305;p28"/>
          <p:cNvSpPr txBox="1"/>
          <p:nvPr/>
        </p:nvSpPr>
        <p:spPr>
          <a:xfrm>
            <a:off x="1549418" y="3780349"/>
            <a:ext cx="15189300" cy="22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0">
                <a:solidFill>
                  <a:srgbClr val="FFFFFF"/>
                </a:solidFill>
                <a:latin typeface="Tomorrow"/>
                <a:ea typeface="Tomorrow"/>
                <a:cs typeface="Tomorrow"/>
                <a:sym typeface="Tomorrow"/>
              </a:rPr>
              <a:t>Interactions</a:t>
            </a:r>
            <a:endParaRPr/>
          </a:p>
        </p:txBody>
      </p:sp>
      <p:sp>
        <p:nvSpPr>
          <p:cNvPr id="306" name="Google Shape;306;p28"/>
          <p:cNvSpPr txBox="1"/>
          <p:nvPr/>
        </p:nvSpPr>
        <p:spPr>
          <a:xfrm>
            <a:off x="5591667" y="6289965"/>
            <a:ext cx="71046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5001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999">
                <a:solidFill>
                  <a:srgbClr val="FFFFFF"/>
                </a:solidFill>
                <a:latin typeface="Chakra Petch"/>
                <a:ea typeface="Chakra Petch"/>
                <a:cs typeface="Chakra Petch"/>
                <a:sym typeface="Chakra Petch"/>
              </a:rPr>
              <a:t>Demo</a:t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00"/>
        </a:solidFill>
      </p:bgPr>
    </p:bg>
    <p:spTree>
      <p:nvGrpSpPr>
        <p:cNvPr id="310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1" name="Google Shape;311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8288000" cy="1028700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12" name="Google Shape;312;p29"/>
          <p:cNvGrpSpPr/>
          <p:nvPr/>
        </p:nvGrpSpPr>
        <p:grpSpPr>
          <a:xfrm>
            <a:off x="1028700" y="884038"/>
            <a:ext cx="9544268" cy="2215491"/>
            <a:chOff x="0" y="-38100"/>
            <a:chExt cx="2513700" cy="583500"/>
          </a:xfrm>
        </p:grpSpPr>
        <p:sp>
          <p:nvSpPr>
            <p:cNvPr id="313" name="Google Shape;313;p29"/>
            <p:cNvSpPr/>
            <p:nvPr/>
          </p:nvSpPr>
          <p:spPr>
            <a:xfrm>
              <a:off x="0" y="0"/>
              <a:ext cx="2513569" cy="545293"/>
            </a:xfrm>
            <a:custGeom>
              <a:rect b="b" l="l" r="r" t="t"/>
              <a:pathLst>
                <a:path extrusionOk="0" h="545293" w="2513569">
                  <a:moveTo>
                    <a:pt x="81121" y="0"/>
                  </a:moveTo>
                  <a:lnTo>
                    <a:pt x="2432448" y="0"/>
                  </a:lnTo>
                  <a:cubicBezTo>
                    <a:pt x="2477250" y="0"/>
                    <a:pt x="2513569" y="36319"/>
                    <a:pt x="2513569" y="81121"/>
                  </a:cubicBezTo>
                  <a:lnTo>
                    <a:pt x="2513569" y="464172"/>
                  </a:lnTo>
                  <a:cubicBezTo>
                    <a:pt x="2513569" y="508974"/>
                    <a:pt x="2477250" y="545293"/>
                    <a:pt x="2432448" y="545293"/>
                  </a:cubicBezTo>
                  <a:lnTo>
                    <a:pt x="81121" y="545293"/>
                  </a:lnTo>
                  <a:cubicBezTo>
                    <a:pt x="36319" y="545293"/>
                    <a:pt x="0" y="508974"/>
                    <a:pt x="0" y="464172"/>
                  </a:cubicBezTo>
                  <a:lnTo>
                    <a:pt x="0" y="81121"/>
                  </a:lnTo>
                  <a:cubicBezTo>
                    <a:pt x="0" y="36319"/>
                    <a:pt x="36319" y="0"/>
                    <a:pt x="81121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rnd" cmpd="sng" w="1905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4" name="Google Shape;314;p29"/>
            <p:cNvSpPr txBox="1"/>
            <p:nvPr/>
          </p:nvSpPr>
          <p:spPr>
            <a:xfrm>
              <a:off x="0" y="-38100"/>
              <a:ext cx="2513700" cy="583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15" name="Google Shape;315;p29"/>
          <p:cNvSpPr txBox="1"/>
          <p:nvPr/>
        </p:nvSpPr>
        <p:spPr>
          <a:xfrm>
            <a:off x="1956333" y="1263306"/>
            <a:ext cx="7688400" cy="1581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9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273">
                <a:solidFill>
                  <a:srgbClr val="FFFFFF"/>
                </a:solidFill>
                <a:latin typeface="Chakra Petch"/>
                <a:ea typeface="Chakra Petch"/>
                <a:cs typeface="Chakra Petch"/>
                <a:sym typeface="Chakra Petch"/>
              </a:rPr>
              <a:t>EM Waves</a:t>
            </a:r>
            <a:endParaRPr baseline="30000"/>
          </a:p>
        </p:txBody>
      </p:sp>
      <p:cxnSp>
        <p:nvCxnSpPr>
          <p:cNvPr id="316" name="Google Shape;316;p29"/>
          <p:cNvCxnSpPr/>
          <p:nvPr/>
        </p:nvCxnSpPr>
        <p:spPr>
          <a:xfrm flipH="1" rot="10800000">
            <a:off x="10572437" y="2025955"/>
            <a:ext cx="12252600" cy="18900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dot"/>
            <a:round/>
            <a:headEnd len="sm" w="sm" type="none"/>
            <a:tailEnd len="sm" w="sm" type="none"/>
          </a:ln>
        </p:spPr>
      </p:cxnSp>
      <p:grpSp>
        <p:nvGrpSpPr>
          <p:cNvPr id="317" name="Google Shape;317;p29"/>
          <p:cNvGrpSpPr/>
          <p:nvPr/>
        </p:nvGrpSpPr>
        <p:grpSpPr>
          <a:xfrm>
            <a:off x="1028700" y="3508822"/>
            <a:ext cx="16230707" cy="5963438"/>
            <a:chOff x="0" y="-38100"/>
            <a:chExt cx="4274726" cy="1570607"/>
          </a:xfrm>
        </p:grpSpPr>
        <p:sp>
          <p:nvSpPr>
            <p:cNvPr id="318" name="Google Shape;318;p29"/>
            <p:cNvSpPr/>
            <p:nvPr/>
          </p:nvSpPr>
          <p:spPr>
            <a:xfrm>
              <a:off x="0" y="0"/>
              <a:ext cx="4274726" cy="1532507"/>
            </a:xfrm>
            <a:custGeom>
              <a:rect b="b" l="l" r="r" t="t"/>
              <a:pathLst>
                <a:path extrusionOk="0" h="1532507" w="4274726">
                  <a:moveTo>
                    <a:pt x="0" y="0"/>
                  </a:moveTo>
                  <a:lnTo>
                    <a:pt x="4274726" y="0"/>
                  </a:lnTo>
                  <a:lnTo>
                    <a:pt x="4274726" y="1532507"/>
                  </a:lnTo>
                  <a:lnTo>
                    <a:pt x="0" y="1532507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19050">
              <a:solidFill>
                <a:srgbClr val="FFFFFF">
                  <a:alpha val="60000"/>
                </a:srgbClr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319" name="Google Shape;319;p29"/>
            <p:cNvSpPr txBox="1"/>
            <p:nvPr/>
          </p:nvSpPr>
          <p:spPr>
            <a:xfrm>
              <a:off x="0" y="-38100"/>
              <a:ext cx="4274700" cy="1570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20" name="Google Shape;320;p29"/>
          <p:cNvSpPr txBox="1"/>
          <p:nvPr/>
        </p:nvSpPr>
        <p:spPr>
          <a:xfrm>
            <a:off x="2051196" y="4560114"/>
            <a:ext cx="79623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FFFFFF"/>
                </a:solidFill>
                <a:latin typeface="Tomorrow"/>
                <a:ea typeface="Tomorrow"/>
                <a:cs typeface="Tomorrow"/>
                <a:sym typeface="Tomorrow"/>
              </a:rPr>
              <a:t>Light is an electromagnetic wave.</a:t>
            </a:r>
            <a:endParaRPr/>
          </a:p>
        </p:txBody>
      </p:sp>
      <p:sp>
        <p:nvSpPr>
          <p:cNvPr id="321" name="Google Shape;321;p29"/>
          <p:cNvSpPr txBox="1"/>
          <p:nvPr/>
        </p:nvSpPr>
        <p:spPr>
          <a:xfrm>
            <a:off x="2051196" y="5199814"/>
            <a:ext cx="79623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FFFFFF"/>
                </a:solidFill>
                <a:latin typeface="Tomorrow"/>
                <a:ea typeface="Tomorrow"/>
                <a:cs typeface="Tomorrow"/>
                <a:sym typeface="Tomorrow"/>
              </a:rPr>
              <a:t>These waves travel at the speed of light!</a:t>
            </a:r>
            <a:endParaRPr/>
          </a:p>
        </p:txBody>
      </p:sp>
      <p:sp>
        <p:nvSpPr>
          <p:cNvPr id="322" name="Google Shape;322;p29"/>
          <p:cNvSpPr txBox="1"/>
          <p:nvPr/>
        </p:nvSpPr>
        <p:spPr>
          <a:xfrm>
            <a:off x="2051196" y="5839514"/>
            <a:ext cx="7962300" cy="926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FFFFFF"/>
                </a:solidFill>
                <a:latin typeface="Tomorrow"/>
                <a:ea typeface="Tomorrow"/>
                <a:cs typeface="Tomorrow"/>
                <a:sym typeface="Tomorrow"/>
              </a:rPr>
              <a:t>Nothing can travel faster than the speed of light in a vacuum.</a:t>
            </a:r>
            <a:endParaRPr/>
          </a:p>
        </p:txBody>
      </p:sp>
      <p:pic>
        <p:nvPicPr>
          <p:cNvPr id="323" name="Google Shape;323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572425" y="5630925"/>
            <a:ext cx="6224725" cy="3485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4" name="Google Shape;324;p2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763700" y="6451825"/>
            <a:ext cx="4762500" cy="2667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00"/>
        </a:solidFill>
      </p:bgPr>
    </p:bg>
    <p:spTree>
      <p:nvGrpSpPr>
        <p:cNvPr id="328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9" name="Google Shape;329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9"/>
            <a:ext cx="18288000" cy="1029591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30" name="Google Shape;330;p30"/>
          <p:cNvCxnSpPr/>
          <p:nvPr/>
        </p:nvCxnSpPr>
        <p:spPr>
          <a:xfrm>
            <a:off x="6918593" y="-266191"/>
            <a:ext cx="0" cy="10819382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dot"/>
            <a:round/>
            <a:headEnd len="sm" w="sm" type="none"/>
            <a:tailEnd len="sm" w="sm" type="none"/>
          </a:ln>
        </p:spPr>
      </p:cxnSp>
      <p:sp>
        <p:nvSpPr>
          <p:cNvPr id="331" name="Google Shape;331;p30"/>
          <p:cNvSpPr txBox="1"/>
          <p:nvPr/>
        </p:nvSpPr>
        <p:spPr>
          <a:xfrm>
            <a:off x="821125" y="2725050"/>
            <a:ext cx="5123700" cy="4617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0000" u="none" cap="none" strike="noStrike">
                <a:solidFill>
                  <a:srgbClr val="FFFFFF"/>
                </a:solidFill>
                <a:latin typeface="Chakra Petch"/>
                <a:ea typeface="Chakra Petch"/>
                <a:cs typeface="Chakra Petch"/>
                <a:sym typeface="Chakra Petch"/>
              </a:rPr>
              <a:t>03</a:t>
            </a:r>
            <a:endParaRPr/>
          </a:p>
        </p:txBody>
      </p:sp>
      <p:sp>
        <p:nvSpPr>
          <p:cNvPr id="332" name="Google Shape;332;p30"/>
          <p:cNvSpPr txBox="1"/>
          <p:nvPr/>
        </p:nvSpPr>
        <p:spPr>
          <a:xfrm>
            <a:off x="9104513" y="4023288"/>
            <a:ext cx="6805800" cy="2021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9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131">
                <a:solidFill>
                  <a:srgbClr val="FFFFFF"/>
                </a:solidFill>
                <a:latin typeface="Chakra Petch"/>
                <a:ea typeface="Chakra Petch"/>
                <a:cs typeface="Chakra Petch"/>
                <a:sym typeface="Chakra Petch"/>
              </a:rPr>
              <a:t>Gravity</a:t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00"/>
        </a:solidFill>
      </p:bgPr>
    </p:bg>
    <p:spTree>
      <p:nvGrpSpPr>
        <p:cNvPr id="336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" name="Google Shape;337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8288000" cy="1028700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38" name="Google Shape;338;p31"/>
          <p:cNvGrpSpPr/>
          <p:nvPr/>
        </p:nvGrpSpPr>
        <p:grpSpPr>
          <a:xfrm>
            <a:off x="1028700" y="884038"/>
            <a:ext cx="9544268" cy="2215491"/>
            <a:chOff x="0" y="-38100"/>
            <a:chExt cx="2513700" cy="583500"/>
          </a:xfrm>
        </p:grpSpPr>
        <p:sp>
          <p:nvSpPr>
            <p:cNvPr id="339" name="Google Shape;339;p31"/>
            <p:cNvSpPr/>
            <p:nvPr/>
          </p:nvSpPr>
          <p:spPr>
            <a:xfrm>
              <a:off x="0" y="0"/>
              <a:ext cx="2513569" cy="545293"/>
            </a:xfrm>
            <a:custGeom>
              <a:rect b="b" l="l" r="r" t="t"/>
              <a:pathLst>
                <a:path extrusionOk="0" h="545293" w="2513569">
                  <a:moveTo>
                    <a:pt x="81121" y="0"/>
                  </a:moveTo>
                  <a:lnTo>
                    <a:pt x="2432448" y="0"/>
                  </a:lnTo>
                  <a:cubicBezTo>
                    <a:pt x="2477250" y="0"/>
                    <a:pt x="2513569" y="36319"/>
                    <a:pt x="2513569" y="81121"/>
                  </a:cubicBezTo>
                  <a:lnTo>
                    <a:pt x="2513569" y="464172"/>
                  </a:lnTo>
                  <a:cubicBezTo>
                    <a:pt x="2513569" y="508974"/>
                    <a:pt x="2477250" y="545293"/>
                    <a:pt x="2432448" y="545293"/>
                  </a:cubicBezTo>
                  <a:lnTo>
                    <a:pt x="81121" y="545293"/>
                  </a:lnTo>
                  <a:cubicBezTo>
                    <a:pt x="36319" y="545293"/>
                    <a:pt x="0" y="508974"/>
                    <a:pt x="0" y="464172"/>
                  </a:cubicBezTo>
                  <a:lnTo>
                    <a:pt x="0" y="81121"/>
                  </a:lnTo>
                  <a:cubicBezTo>
                    <a:pt x="0" y="36319"/>
                    <a:pt x="36319" y="0"/>
                    <a:pt x="81121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rnd" cmpd="sng" w="1905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0" name="Google Shape;340;p31"/>
            <p:cNvSpPr txBox="1"/>
            <p:nvPr/>
          </p:nvSpPr>
          <p:spPr>
            <a:xfrm>
              <a:off x="0" y="-38100"/>
              <a:ext cx="2513700" cy="583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41" name="Google Shape;341;p31"/>
          <p:cNvSpPr txBox="1"/>
          <p:nvPr/>
        </p:nvSpPr>
        <p:spPr>
          <a:xfrm>
            <a:off x="1400738" y="1201138"/>
            <a:ext cx="8800200" cy="1581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9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273">
                <a:solidFill>
                  <a:srgbClr val="FFFFFF"/>
                </a:solidFill>
                <a:latin typeface="Chakra Petch"/>
                <a:ea typeface="Chakra Petch"/>
                <a:cs typeface="Chakra Petch"/>
                <a:sym typeface="Chakra Petch"/>
              </a:rPr>
              <a:t>Kepler’s Laws</a:t>
            </a:r>
            <a:endParaRPr baseline="30000"/>
          </a:p>
        </p:txBody>
      </p:sp>
      <p:cxnSp>
        <p:nvCxnSpPr>
          <p:cNvPr id="342" name="Google Shape;342;p31"/>
          <p:cNvCxnSpPr/>
          <p:nvPr/>
        </p:nvCxnSpPr>
        <p:spPr>
          <a:xfrm flipH="1" rot="10800000">
            <a:off x="10572437" y="2025955"/>
            <a:ext cx="12252600" cy="18900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dot"/>
            <a:round/>
            <a:headEnd len="sm" w="sm" type="none"/>
            <a:tailEnd len="sm" w="sm" type="none"/>
          </a:ln>
        </p:spPr>
      </p:cxnSp>
      <p:grpSp>
        <p:nvGrpSpPr>
          <p:cNvPr id="343" name="Google Shape;343;p31"/>
          <p:cNvGrpSpPr/>
          <p:nvPr/>
        </p:nvGrpSpPr>
        <p:grpSpPr>
          <a:xfrm>
            <a:off x="1028700" y="3508822"/>
            <a:ext cx="16230707" cy="5963438"/>
            <a:chOff x="0" y="-38100"/>
            <a:chExt cx="4274726" cy="1570607"/>
          </a:xfrm>
        </p:grpSpPr>
        <p:sp>
          <p:nvSpPr>
            <p:cNvPr id="344" name="Google Shape;344;p31"/>
            <p:cNvSpPr/>
            <p:nvPr/>
          </p:nvSpPr>
          <p:spPr>
            <a:xfrm>
              <a:off x="0" y="0"/>
              <a:ext cx="4274726" cy="1532507"/>
            </a:xfrm>
            <a:custGeom>
              <a:rect b="b" l="l" r="r" t="t"/>
              <a:pathLst>
                <a:path extrusionOk="0" h="1532507" w="4274726">
                  <a:moveTo>
                    <a:pt x="0" y="0"/>
                  </a:moveTo>
                  <a:lnTo>
                    <a:pt x="4274726" y="0"/>
                  </a:lnTo>
                  <a:lnTo>
                    <a:pt x="4274726" y="1532507"/>
                  </a:lnTo>
                  <a:lnTo>
                    <a:pt x="0" y="1532507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19050">
              <a:solidFill>
                <a:srgbClr val="FFFFFF">
                  <a:alpha val="60000"/>
                </a:srgbClr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345" name="Google Shape;345;p31"/>
            <p:cNvSpPr txBox="1"/>
            <p:nvPr/>
          </p:nvSpPr>
          <p:spPr>
            <a:xfrm>
              <a:off x="0" y="-38100"/>
              <a:ext cx="4274700" cy="1570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346" name="Google Shape;346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777450" y="4957013"/>
            <a:ext cx="5810250" cy="3067050"/>
          </a:xfrm>
          <a:prstGeom prst="rect">
            <a:avLst/>
          </a:prstGeom>
          <a:noFill/>
          <a:ln>
            <a:noFill/>
          </a:ln>
        </p:spPr>
      </p:pic>
      <p:sp>
        <p:nvSpPr>
          <p:cNvPr id="347" name="Google Shape;347;p31"/>
          <p:cNvSpPr txBox="1"/>
          <p:nvPr/>
        </p:nvSpPr>
        <p:spPr>
          <a:xfrm>
            <a:off x="2051196" y="4560114"/>
            <a:ext cx="79623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FFFFFF"/>
                </a:solidFill>
                <a:latin typeface="Tomorrow"/>
                <a:ea typeface="Tomorrow"/>
                <a:cs typeface="Tomorrow"/>
                <a:sym typeface="Tomorrow"/>
              </a:rPr>
              <a:t>Kepler’s first law: planetary orbits are elliptical.</a:t>
            </a:r>
            <a:endParaRPr/>
          </a:p>
        </p:txBody>
      </p:sp>
      <p:sp>
        <p:nvSpPr>
          <p:cNvPr id="348" name="Google Shape;348;p31"/>
          <p:cNvSpPr txBox="1"/>
          <p:nvPr/>
        </p:nvSpPr>
        <p:spPr>
          <a:xfrm>
            <a:off x="2051196" y="5429114"/>
            <a:ext cx="7962300" cy="926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FFFFFF"/>
                </a:solidFill>
                <a:latin typeface="Tomorrow"/>
                <a:ea typeface="Tomorrow"/>
                <a:cs typeface="Tomorrow"/>
                <a:sym typeface="Tomorrow"/>
              </a:rPr>
              <a:t>Kepler’s second law: orbits sweep out the same area for any given period of time.</a:t>
            </a:r>
            <a:endParaRPr/>
          </a:p>
        </p:txBody>
      </p:sp>
      <p:sp>
        <p:nvSpPr>
          <p:cNvPr id="349" name="Google Shape;349;p31"/>
          <p:cNvSpPr txBox="1"/>
          <p:nvPr/>
        </p:nvSpPr>
        <p:spPr>
          <a:xfrm>
            <a:off x="2051196" y="6566489"/>
            <a:ext cx="7962300" cy="1422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FFFFFF"/>
                </a:solidFill>
                <a:latin typeface="Tomorrow"/>
                <a:ea typeface="Tomorrow"/>
                <a:cs typeface="Tomorrow"/>
                <a:sym typeface="Tomorrow"/>
              </a:rPr>
              <a:t>Kepler’s third law: the period of an orbit squared is proportional to the cube of the length of the (semi-major) axis of rotation.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00"/>
        </a:solidFill>
      </p:bgPr>
    </p:bg>
    <p:spTree>
      <p:nvGrpSpPr>
        <p:cNvPr id="353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4" name="Google Shape;354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8288000" cy="1028700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55" name="Google Shape;355;p32"/>
          <p:cNvGrpSpPr/>
          <p:nvPr/>
        </p:nvGrpSpPr>
        <p:grpSpPr>
          <a:xfrm>
            <a:off x="1028700" y="884038"/>
            <a:ext cx="9544268" cy="2215491"/>
            <a:chOff x="0" y="-38100"/>
            <a:chExt cx="2513700" cy="583500"/>
          </a:xfrm>
        </p:grpSpPr>
        <p:sp>
          <p:nvSpPr>
            <p:cNvPr id="356" name="Google Shape;356;p32"/>
            <p:cNvSpPr/>
            <p:nvPr/>
          </p:nvSpPr>
          <p:spPr>
            <a:xfrm>
              <a:off x="0" y="0"/>
              <a:ext cx="2513569" cy="545293"/>
            </a:xfrm>
            <a:custGeom>
              <a:rect b="b" l="l" r="r" t="t"/>
              <a:pathLst>
                <a:path extrusionOk="0" h="545293" w="2513569">
                  <a:moveTo>
                    <a:pt x="81121" y="0"/>
                  </a:moveTo>
                  <a:lnTo>
                    <a:pt x="2432448" y="0"/>
                  </a:lnTo>
                  <a:cubicBezTo>
                    <a:pt x="2477250" y="0"/>
                    <a:pt x="2513569" y="36319"/>
                    <a:pt x="2513569" y="81121"/>
                  </a:cubicBezTo>
                  <a:lnTo>
                    <a:pt x="2513569" y="464172"/>
                  </a:lnTo>
                  <a:cubicBezTo>
                    <a:pt x="2513569" y="508974"/>
                    <a:pt x="2477250" y="545293"/>
                    <a:pt x="2432448" y="545293"/>
                  </a:cubicBezTo>
                  <a:lnTo>
                    <a:pt x="81121" y="545293"/>
                  </a:lnTo>
                  <a:cubicBezTo>
                    <a:pt x="36319" y="545293"/>
                    <a:pt x="0" y="508974"/>
                    <a:pt x="0" y="464172"/>
                  </a:cubicBezTo>
                  <a:lnTo>
                    <a:pt x="0" y="81121"/>
                  </a:lnTo>
                  <a:cubicBezTo>
                    <a:pt x="0" y="36319"/>
                    <a:pt x="36319" y="0"/>
                    <a:pt x="81121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rnd" cmpd="sng" w="1905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7" name="Google Shape;357;p32"/>
            <p:cNvSpPr txBox="1"/>
            <p:nvPr/>
          </p:nvSpPr>
          <p:spPr>
            <a:xfrm>
              <a:off x="0" y="-38100"/>
              <a:ext cx="2513700" cy="583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58" name="Google Shape;358;p32"/>
          <p:cNvSpPr txBox="1"/>
          <p:nvPr/>
        </p:nvSpPr>
        <p:spPr>
          <a:xfrm>
            <a:off x="1400738" y="1201138"/>
            <a:ext cx="8800200" cy="1581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9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273">
                <a:solidFill>
                  <a:srgbClr val="FFFFFF"/>
                </a:solidFill>
                <a:latin typeface="Chakra Petch"/>
                <a:ea typeface="Chakra Petch"/>
                <a:cs typeface="Chakra Petch"/>
                <a:sym typeface="Chakra Petch"/>
              </a:rPr>
              <a:t>Newton’s Laws</a:t>
            </a:r>
            <a:endParaRPr baseline="30000"/>
          </a:p>
        </p:txBody>
      </p:sp>
      <p:cxnSp>
        <p:nvCxnSpPr>
          <p:cNvPr id="359" name="Google Shape;359;p32"/>
          <p:cNvCxnSpPr/>
          <p:nvPr/>
        </p:nvCxnSpPr>
        <p:spPr>
          <a:xfrm flipH="1" rot="10800000">
            <a:off x="10572437" y="2025955"/>
            <a:ext cx="12252600" cy="18900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dot"/>
            <a:round/>
            <a:headEnd len="sm" w="sm" type="none"/>
            <a:tailEnd len="sm" w="sm" type="none"/>
          </a:ln>
        </p:spPr>
      </p:cxnSp>
      <p:grpSp>
        <p:nvGrpSpPr>
          <p:cNvPr id="360" name="Google Shape;360;p32"/>
          <p:cNvGrpSpPr/>
          <p:nvPr/>
        </p:nvGrpSpPr>
        <p:grpSpPr>
          <a:xfrm>
            <a:off x="1028700" y="3508822"/>
            <a:ext cx="16230707" cy="5963438"/>
            <a:chOff x="0" y="-38100"/>
            <a:chExt cx="4274726" cy="1570607"/>
          </a:xfrm>
        </p:grpSpPr>
        <p:sp>
          <p:nvSpPr>
            <p:cNvPr id="361" name="Google Shape;361;p32"/>
            <p:cNvSpPr/>
            <p:nvPr/>
          </p:nvSpPr>
          <p:spPr>
            <a:xfrm>
              <a:off x="0" y="0"/>
              <a:ext cx="4274726" cy="1532507"/>
            </a:xfrm>
            <a:custGeom>
              <a:rect b="b" l="l" r="r" t="t"/>
              <a:pathLst>
                <a:path extrusionOk="0" h="1532507" w="4274726">
                  <a:moveTo>
                    <a:pt x="0" y="0"/>
                  </a:moveTo>
                  <a:lnTo>
                    <a:pt x="4274726" y="0"/>
                  </a:lnTo>
                  <a:lnTo>
                    <a:pt x="4274726" y="1532507"/>
                  </a:lnTo>
                  <a:lnTo>
                    <a:pt x="0" y="1532507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19050">
              <a:solidFill>
                <a:srgbClr val="FFFFFF">
                  <a:alpha val="60000"/>
                </a:srgbClr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362" name="Google Shape;362;p32"/>
            <p:cNvSpPr txBox="1"/>
            <p:nvPr/>
          </p:nvSpPr>
          <p:spPr>
            <a:xfrm>
              <a:off x="0" y="-38100"/>
              <a:ext cx="4274700" cy="1570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63" name="Google Shape;363;p32"/>
          <p:cNvSpPr txBox="1"/>
          <p:nvPr/>
        </p:nvSpPr>
        <p:spPr>
          <a:xfrm>
            <a:off x="2051196" y="4560114"/>
            <a:ext cx="7962300" cy="1422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FFFFFF"/>
                </a:solidFill>
                <a:latin typeface="Tomorrow"/>
                <a:ea typeface="Tomorrow"/>
                <a:cs typeface="Tomorrow"/>
                <a:sym typeface="Tomorrow"/>
              </a:rPr>
              <a:t>Newton’s second law: the force on a mass equals the product of its mass and acceleration.</a:t>
            </a:r>
            <a:endParaRPr/>
          </a:p>
        </p:txBody>
      </p:sp>
      <p:sp>
        <p:nvSpPr>
          <p:cNvPr id="364" name="Google Shape;364;p32"/>
          <p:cNvSpPr txBox="1"/>
          <p:nvPr/>
        </p:nvSpPr>
        <p:spPr>
          <a:xfrm>
            <a:off x="2051196" y="6317739"/>
            <a:ext cx="7962300" cy="926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FFFFFF"/>
                </a:solidFill>
                <a:latin typeface="Tomorrow"/>
                <a:ea typeface="Tomorrow"/>
                <a:cs typeface="Tomorrow"/>
                <a:sym typeface="Tomorrow"/>
              </a:rPr>
              <a:t>Newton’s third law: for every action (force) there is an equal and opposite reaction.</a:t>
            </a:r>
            <a:endParaRPr/>
          </a:p>
        </p:txBody>
      </p:sp>
      <p:sp>
        <p:nvSpPr>
          <p:cNvPr id="365" name="Google Shape;365;p32"/>
          <p:cNvSpPr txBox="1"/>
          <p:nvPr/>
        </p:nvSpPr>
        <p:spPr>
          <a:xfrm>
            <a:off x="2051199" y="7579773"/>
            <a:ext cx="63492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FFFFFF"/>
                </a:solidFill>
                <a:latin typeface="Tomorrow"/>
                <a:ea typeface="Tomorrow"/>
                <a:cs typeface="Tomorrow"/>
                <a:sym typeface="Tomorrow"/>
              </a:rPr>
              <a:t>Centripetal force: F=mv</a:t>
            </a:r>
            <a:r>
              <a:rPr baseline="30000" lang="en-US" sz="2800">
                <a:solidFill>
                  <a:srgbClr val="FFFFFF"/>
                </a:solidFill>
                <a:latin typeface="Tomorrow"/>
                <a:ea typeface="Tomorrow"/>
                <a:cs typeface="Tomorrow"/>
                <a:sym typeface="Tomorrow"/>
              </a:rPr>
              <a:t>2</a:t>
            </a:r>
            <a:r>
              <a:rPr lang="en-US" sz="2800">
                <a:solidFill>
                  <a:srgbClr val="FFFFFF"/>
                </a:solidFill>
                <a:latin typeface="Tomorrow"/>
                <a:ea typeface="Tomorrow"/>
                <a:cs typeface="Tomorrow"/>
                <a:sym typeface="Tomorrow"/>
              </a:rPr>
              <a:t>/r</a:t>
            </a:r>
            <a:endParaRPr/>
          </a:p>
        </p:txBody>
      </p:sp>
      <p:pic>
        <p:nvPicPr>
          <p:cNvPr id="366" name="Google Shape;366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710033" y="6910025"/>
            <a:ext cx="2953966" cy="2215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67" name="Google Shape;367;p3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2192003" y="4043559"/>
            <a:ext cx="3990025" cy="24554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" name="Google Shape;105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6" name="Google Shape;106;p15"/>
          <p:cNvGrpSpPr/>
          <p:nvPr/>
        </p:nvGrpSpPr>
        <p:grpSpPr>
          <a:xfrm>
            <a:off x="732402" y="644074"/>
            <a:ext cx="16823197" cy="8854191"/>
            <a:chOff x="0" y="-38100"/>
            <a:chExt cx="4430801" cy="2331968"/>
          </a:xfrm>
        </p:grpSpPr>
        <p:sp>
          <p:nvSpPr>
            <p:cNvPr id="107" name="Google Shape;107;p15"/>
            <p:cNvSpPr/>
            <p:nvPr/>
          </p:nvSpPr>
          <p:spPr>
            <a:xfrm>
              <a:off x="0" y="0"/>
              <a:ext cx="4430801" cy="2293868"/>
            </a:xfrm>
            <a:custGeom>
              <a:rect b="b" l="l" r="r" t="t"/>
              <a:pathLst>
                <a:path extrusionOk="0" h="2293868" w="4430801">
                  <a:moveTo>
                    <a:pt x="0" y="0"/>
                  </a:moveTo>
                  <a:lnTo>
                    <a:pt x="4430801" y="0"/>
                  </a:lnTo>
                  <a:lnTo>
                    <a:pt x="4430801" y="2293868"/>
                  </a:lnTo>
                  <a:lnTo>
                    <a:pt x="0" y="2293868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19050">
              <a:solidFill>
                <a:srgbClr val="FFFFFF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108" name="Google Shape;108;p15"/>
            <p:cNvSpPr txBox="1"/>
            <p:nvPr/>
          </p:nvSpPr>
          <p:spPr>
            <a:xfrm>
              <a:off x="0" y="-38100"/>
              <a:ext cx="4430801" cy="233196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09" name="Google Shape;109;p15"/>
          <p:cNvSpPr txBox="1"/>
          <p:nvPr/>
        </p:nvSpPr>
        <p:spPr>
          <a:xfrm>
            <a:off x="2862661" y="1976708"/>
            <a:ext cx="12562800" cy="1581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9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273">
                <a:solidFill>
                  <a:srgbClr val="FFFFFF"/>
                </a:solidFill>
                <a:latin typeface="Chakra Petch"/>
                <a:ea typeface="Chakra Petch"/>
                <a:cs typeface="Chakra Petch"/>
                <a:sym typeface="Chakra Petch"/>
              </a:rPr>
              <a:t>Overview</a:t>
            </a:r>
            <a:endParaRPr/>
          </a:p>
        </p:txBody>
      </p:sp>
      <p:sp>
        <p:nvSpPr>
          <p:cNvPr id="110" name="Google Shape;110;p15"/>
          <p:cNvSpPr txBox="1"/>
          <p:nvPr/>
        </p:nvSpPr>
        <p:spPr>
          <a:xfrm>
            <a:off x="2204694" y="7013936"/>
            <a:ext cx="32052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rgbClr val="FFFFFF"/>
                </a:solidFill>
                <a:latin typeface="Tomorrow"/>
                <a:ea typeface="Tomorrow"/>
                <a:cs typeface="Tomorrow"/>
                <a:sym typeface="Tomorrow"/>
              </a:rPr>
              <a:t>Nuclear Science</a:t>
            </a:r>
            <a:endParaRPr/>
          </a:p>
        </p:txBody>
      </p:sp>
      <p:sp>
        <p:nvSpPr>
          <p:cNvPr id="111" name="Google Shape;111;p15"/>
          <p:cNvSpPr txBox="1"/>
          <p:nvPr/>
        </p:nvSpPr>
        <p:spPr>
          <a:xfrm>
            <a:off x="5762099" y="6690686"/>
            <a:ext cx="32052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rgbClr val="FFFFFF"/>
                </a:solidFill>
                <a:latin typeface="Tomorrow"/>
                <a:ea typeface="Tomorrow"/>
                <a:cs typeface="Tomorrow"/>
                <a:sym typeface="Tomorrow"/>
              </a:rPr>
              <a:t>Electricity and Magnetism</a:t>
            </a:r>
            <a:endParaRPr/>
          </a:p>
        </p:txBody>
      </p:sp>
      <p:sp>
        <p:nvSpPr>
          <p:cNvPr id="112" name="Google Shape;112;p15"/>
          <p:cNvSpPr txBox="1"/>
          <p:nvPr/>
        </p:nvSpPr>
        <p:spPr>
          <a:xfrm>
            <a:off x="9319471" y="7013936"/>
            <a:ext cx="32052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rgbClr val="FFFFFF"/>
                </a:solidFill>
                <a:latin typeface="Tomorrow"/>
                <a:ea typeface="Tomorrow"/>
                <a:cs typeface="Tomorrow"/>
                <a:sym typeface="Tomorrow"/>
              </a:rPr>
              <a:t>Gravitation</a:t>
            </a:r>
            <a:endParaRPr/>
          </a:p>
        </p:txBody>
      </p:sp>
      <p:sp>
        <p:nvSpPr>
          <p:cNvPr id="113" name="Google Shape;113;p15"/>
          <p:cNvSpPr txBox="1"/>
          <p:nvPr/>
        </p:nvSpPr>
        <p:spPr>
          <a:xfrm>
            <a:off x="12878129" y="7013936"/>
            <a:ext cx="32052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rgbClr val="FFFFFF"/>
                </a:solidFill>
                <a:latin typeface="Tomorrow"/>
                <a:ea typeface="Tomorrow"/>
                <a:cs typeface="Tomorrow"/>
                <a:sym typeface="Tomorrow"/>
              </a:rPr>
              <a:t>Afterword</a:t>
            </a:r>
            <a:endParaRPr/>
          </a:p>
        </p:txBody>
      </p:sp>
      <p:cxnSp>
        <p:nvCxnSpPr>
          <p:cNvPr id="114" name="Google Shape;114;p15"/>
          <p:cNvCxnSpPr/>
          <p:nvPr/>
        </p:nvCxnSpPr>
        <p:spPr>
          <a:xfrm flipH="1" rot="10800000">
            <a:off x="3172659" y="5623985"/>
            <a:ext cx="12252680" cy="19050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dot"/>
            <a:round/>
            <a:headEnd len="sm" w="sm" type="none"/>
            <a:tailEnd len="sm" w="sm" type="none"/>
          </a:ln>
        </p:spPr>
      </p:cxnSp>
      <p:grpSp>
        <p:nvGrpSpPr>
          <p:cNvPr id="115" name="Google Shape;115;p15"/>
          <p:cNvGrpSpPr/>
          <p:nvPr/>
        </p:nvGrpSpPr>
        <p:grpSpPr>
          <a:xfrm>
            <a:off x="2862661" y="4679364"/>
            <a:ext cx="1889243" cy="1889243"/>
            <a:chOff x="0" y="0"/>
            <a:chExt cx="812800" cy="812800"/>
          </a:xfrm>
        </p:grpSpPr>
        <p:sp>
          <p:nvSpPr>
            <p:cNvPr id="116" name="Google Shape;116;p15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/>
            </a:solidFill>
            <a:ln cap="sq" cmpd="sng" w="38100">
              <a:solidFill>
                <a:srgbClr val="FFFFFF"/>
              </a:solidFill>
              <a:prstDash val="dot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7" name="Google Shape;117;p15"/>
            <p:cNvSpPr txBox="1"/>
            <p:nvPr/>
          </p:nvSpPr>
          <p:spPr>
            <a:xfrm>
              <a:off x="76243" y="19098"/>
              <a:ext cx="660300" cy="774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5000" u="none" cap="none" strike="noStrike">
                  <a:solidFill>
                    <a:srgbClr val="FFFFFF"/>
                  </a:solidFill>
                  <a:latin typeface="Tomorrow"/>
                  <a:ea typeface="Tomorrow"/>
                  <a:cs typeface="Tomorrow"/>
                  <a:sym typeface="Tomorrow"/>
                </a:rPr>
                <a:t>01</a:t>
              </a:r>
              <a:endParaRPr/>
            </a:p>
          </p:txBody>
        </p:sp>
      </p:grpSp>
      <p:grpSp>
        <p:nvGrpSpPr>
          <p:cNvPr id="118" name="Google Shape;118;p15"/>
          <p:cNvGrpSpPr/>
          <p:nvPr/>
        </p:nvGrpSpPr>
        <p:grpSpPr>
          <a:xfrm>
            <a:off x="6418779" y="4679364"/>
            <a:ext cx="1889243" cy="1889243"/>
            <a:chOff x="0" y="0"/>
            <a:chExt cx="812800" cy="812800"/>
          </a:xfrm>
        </p:grpSpPr>
        <p:sp>
          <p:nvSpPr>
            <p:cNvPr id="119" name="Google Shape;119;p15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/>
            </a:solidFill>
            <a:ln cap="sq" cmpd="sng" w="38100">
              <a:solidFill>
                <a:srgbClr val="FFFFFF"/>
              </a:solidFill>
              <a:prstDash val="dot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0" name="Google Shape;120;p15"/>
            <p:cNvSpPr txBox="1"/>
            <p:nvPr/>
          </p:nvSpPr>
          <p:spPr>
            <a:xfrm>
              <a:off x="76200" y="7431"/>
              <a:ext cx="660300" cy="774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5000" u="none" cap="none" strike="noStrike">
                  <a:solidFill>
                    <a:srgbClr val="FFFFFF"/>
                  </a:solidFill>
                  <a:latin typeface="Tomorrow"/>
                  <a:ea typeface="Tomorrow"/>
                  <a:cs typeface="Tomorrow"/>
                  <a:sym typeface="Tomorrow"/>
                </a:rPr>
                <a:t>02</a:t>
              </a:r>
              <a:endParaRPr/>
            </a:p>
          </p:txBody>
        </p:sp>
      </p:grpSp>
      <p:grpSp>
        <p:nvGrpSpPr>
          <p:cNvPr id="121" name="Google Shape;121;p15"/>
          <p:cNvGrpSpPr/>
          <p:nvPr/>
        </p:nvGrpSpPr>
        <p:grpSpPr>
          <a:xfrm>
            <a:off x="9977438" y="4679364"/>
            <a:ext cx="1889243" cy="1889243"/>
            <a:chOff x="0" y="0"/>
            <a:chExt cx="812800" cy="812800"/>
          </a:xfrm>
        </p:grpSpPr>
        <p:sp>
          <p:nvSpPr>
            <p:cNvPr id="122" name="Google Shape;122;p15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/>
            </a:solidFill>
            <a:ln cap="sq" cmpd="sng" w="38100">
              <a:solidFill>
                <a:srgbClr val="FFFFFF"/>
              </a:solidFill>
              <a:prstDash val="dot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3" name="Google Shape;123;p15"/>
            <p:cNvSpPr txBox="1"/>
            <p:nvPr/>
          </p:nvSpPr>
          <p:spPr>
            <a:xfrm>
              <a:off x="76254" y="23185"/>
              <a:ext cx="660300" cy="774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5000" u="none" cap="none" strike="noStrike">
                  <a:solidFill>
                    <a:srgbClr val="FFFFFF"/>
                  </a:solidFill>
                  <a:latin typeface="Tomorrow"/>
                  <a:ea typeface="Tomorrow"/>
                  <a:cs typeface="Tomorrow"/>
                  <a:sym typeface="Tomorrow"/>
                </a:rPr>
                <a:t>03</a:t>
              </a:r>
              <a:endParaRPr/>
            </a:p>
          </p:txBody>
        </p:sp>
      </p:grpSp>
      <p:grpSp>
        <p:nvGrpSpPr>
          <p:cNvPr id="124" name="Google Shape;124;p15"/>
          <p:cNvGrpSpPr/>
          <p:nvPr/>
        </p:nvGrpSpPr>
        <p:grpSpPr>
          <a:xfrm>
            <a:off x="13536096" y="4679364"/>
            <a:ext cx="1889243" cy="1889243"/>
            <a:chOff x="0" y="0"/>
            <a:chExt cx="812800" cy="812800"/>
          </a:xfrm>
        </p:grpSpPr>
        <p:sp>
          <p:nvSpPr>
            <p:cNvPr id="125" name="Google Shape;125;p15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/>
            </a:solidFill>
            <a:ln cap="sq" cmpd="sng" w="38100">
              <a:solidFill>
                <a:srgbClr val="FFFFFF"/>
              </a:solidFill>
              <a:prstDash val="dot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6" name="Google Shape;126;p15"/>
            <p:cNvSpPr txBox="1"/>
            <p:nvPr/>
          </p:nvSpPr>
          <p:spPr>
            <a:xfrm>
              <a:off x="76200" y="23136"/>
              <a:ext cx="660300" cy="774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5000" u="none" cap="none" strike="noStrike">
                  <a:solidFill>
                    <a:srgbClr val="FFFFFF"/>
                  </a:solidFill>
                  <a:latin typeface="Tomorrow"/>
                  <a:ea typeface="Tomorrow"/>
                  <a:cs typeface="Tomorrow"/>
                  <a:sym typeface="Tomorrow"/>
                </a:rPr>
                <a:t>04</a:t>
              </a:r>
              <a:endParaRPr/>
            </a:p>
          </p:txBody>
        </p:sp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00"/>
        </a:solidFill>
      </p:bgPr>
    </p:bg>
    <p:spTree>
      <p:nvGrpSpPr>
        <p:cNvPr id="37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2" name="Google Shape;372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8288000" cy="1028700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73" name="Google Shape;373;p33"/>
          <p:cNvGrpSpPr/>
          <p:nvPr/>
        </p:nvGrpSpPr>
        <p:grpSpPr>
          <a:xfrm>
            <a:off x="1028700" y="884038"/>
            <a:ext cx="9544268" cy="2215491"/>
            <a:chOff x="0" y="-38100"/>
            <a:chExt cx="2513700" cy="583500"/>
          </a:xfrm>
        </p:grpSpPr>
        <p:sp>
          <p:nvSpPr>
            <p:cNvPr id="374" name="Google Shape;374;p33"/>
            <p:cNvSpPr/>
            <p:nvPr/>
          </p:nvSpPr>
          <p:spPr>
            <a:xfrm>
              <a:off x="0" y="0"/>
              <a:ext cx="2513569" cy="545293"/>
            </a:xfrm>
            <a:custGeom>
              <a:rect b="b" l="l" r="r" t="t"/>
              <a:pathLst>
                <a:path extrusionOk="0" h="545293" w="2513569">
                  <a:moveTo>
                    <a:pt x="81121" y="0"/>
                  </a:moveTo>
                  <a:lnTo>
                    <a:pt x="2432448" y="0"/>
                  </a:lnTo>
                  <a:cubicBezTo>
                    <a:pt x="2477250" y="0"/>
                    <a:pt x="2513569" y="36319"/>
                    <a:pt x="2513569" y="81121"/>
                  </a:cubicBezTo>
                  <a:lnTo>
                    <a:pt x="2513569" y="464172"/>
                  </a:lnTo>
                  <a:cubicBezTo>
                    <a:pt x="2513569" y="508974"/>
                    <a:pt x="2477250" y="545293"/>
                    <a:pt x="2432448" y="545293"/>
                  </a:cubicBezTo>
                  <a:lnTo>
                    <a:pt x="81121" y="545293"/>
                  </a:lnTo>
                  <a:cubicBezTo>
                    <a:pt x="36319" y="545293"/>
                    <a:pt x="0" y="508974"/>
                    <a:pt x="0" y="464172"/>
                  </a:cubicBezTo>
                  <a:lnTo>
                    <a:pt x="0" y="81121"/>
                  </a:lnTo>
                  <a:cubicBezTo>
                    <a:pt x="0" y="36319"/>
                    <a:pt x="36319" y="0"/>
                    <a:pt x="81121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rnd" cmpd="sng" w="1905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5" name="Google Shape;375;p33"/>
            <p:cNvSpPr txBox="1"/>
            <p:nvPr/>
          </p:nvSpPr>
          <p:spPr>
            <a:xfrm>
              <a:off x="0" y="-38100"/>
              <a:ext cx="2513700" cy="583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76" name="Google Shape;376;p33"/>
          <p:cNvSpPr txBox="1"/>
          <p:nvPr/>
        </p:nvSpPr>
        <p:spPr>
          <a:xfrm>
            <a:off x="1400738" y="1201138"/>
            <a:ext cx="8800200" cy="1581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9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273">
                <a:solidFill>
                  <a:srgbClr val="FFFFFF"/>
                </a:solidFill>
                <a:latin typeface="Chakra Petch"/>
                <a:ea typeface="Chakra Petch"/>
                <a:cs typeface="Chakra Petch"/>
                <a:sym typeface="Chakra Petch"/>
              </a:rPr>
              <a:t>Universal Law</a:t>
            </a:r>
            <a:endParaRPr baseline="30000"/>
          </a:p>
        </p:txBody>
      </p:sp>
      <p:cxnSp>
        <p:nvCxnSpPr>
          <p:cNvPr id="377" name="Google Shape;377;p33"/>
          <p:cNvCxnSpPr/>
          <p:nvPr/>
        </p:nvCxnSpPr>
        <p:spPr>
          <a:xfrm flipH="1" rot="10800000">
            <a:off x="10572437" y="2025955"/>
            <a:ext cx="12252600" cy="18900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dot"/>
            <a:round/>
            <a:headEnd len="sm" w="sm" type="none"/>
            <a:tailEnd len="sm" w="sm" type="none"/>
          </a:ln>
        </p:spPr>
      </p:cxnSp>
      <p:grpSp>
        <p:nvGrpSpPr>
          <p:cNvPr id="378" name="Google Shape;378;p33"/>
          <p:cNvGrpSpPr/>
          <p:nvPr/>
        </p:nvGrpSpPr>
        <p:grpSpPr>
          <a:xfrm>
            <a:off x="1028700" y="3508822"/>
            <a:ext cx="16230707" cy="5963438"/>
            <a:chOff x="0" y="-38100"/>
            <a:chExt cx="4274726" cy="1570607"/>
          </a:xfrm>
        </p:grpSpPr>
        <p:sp>
          <p:nvSpPr>
            <p:cNvPr id="379" name="Google Shape;379;p33"/>
            <p:cNvSpPr/>
            <p:nvPr/>
          </p:nvSpPr>
          <p:spPr>
            <a:xfrm>
              <a:off x="0" y="0"/>
              <a:ext cx="4274726" cy="1532507"/>
            </a:xfrm>
            <a:custGeom>
              <a:rect b="b" l="l" r="r" t="t"/>
              <a:pathLst>
                <a:path extrusionOk="0" h="1532507" w="4274726">
                  <a:moveTo>
                    <a:pt x="0" y="0"/>
                  </a:moveTo>
                  <a:lnTo>
                    <a:pt x="4274726" y="0"/>
                  </a:lnTo>
                  <a:lnTo>
                    <a:pt x="4274726" y="1532507"/>
                  </a:lnTo>
                  <a:lnTo>
                    <a:pt x="0" y="1532507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19050">
              <a:solidFill>
                <a:srgbClr val="FFFFFF">
                  <a:alpha val="60000"/>
                </a:srgbClr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380" name="Google Shape;380;p33"/>
            <p:cNvSpPr txBox="1"/>
            <p:nvPr/>
          </p:nvSpPr>
          <p:spPr>
            <a:xfrm>
              <a:off x="0" y="-38100"/>
              <a:ext cx="4274700" cy="1570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381" name="Google Shape;381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468372" y="4777225"/>
            <a:ext cx="6091777" cy="34266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Motion of a point particle under the influence of a constant central force.  Animation generated on Mathematica." id="382" name="Google Shape;382;p33" title="Motion under constant central force">
            <a:hlinkClick r:id="rId5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683850" y="4777225"/>
            <a:ext cx="6091778" cy="3426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00"/>
        </a:solidFill>
      </p:bgPr>
    </p:bg>
    <p:spTree>
      <p:nvGrpSpPr>
        <p:cNvPr id="386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7" name="Google Shape;387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6125"/>
            <a:ext cx="18288000" cy="10287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88" name="Google Shape;388;p34"/>
          <p:cNvCxnSpPr/>
          <p:nvPr/>
        </p:nvCxnSpPr>
        <p:spPr>
          <a:xfrm>
            <a:off x="6918593" y="-266191"/>
            <a:ext cx="0" cy="10819382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dot"/>
            <a:round/>
            <a:headEnd len="sm" w="sm" type="none"/>
            <a:tailEnd len="sm" w="sm" type="none"/>
          </a:ln>
        </p:spPr>
      </p:cxnSp>
      <p:sp>
        <p:nvSpPr>
          <p:cNvPr id="389" name="Google Shape;389;p34"/>
          <p:cNvSpPr txBox="1"/>
          <p:nvPr/>
        </p:nvSpPr>
        <p:spPr>
          <a:xfrm>
            <a:off x="1244537" y="2286001"/>
            <a:ext cx="4507260" cy="514349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0000" u="none" cap="none" strike="noStrike">
                <a:solidFill>
                  <a:srgbClr val="FFFFFF"/>
                </a:solidFill>
                <a:latin typeface="Chakra Petch"/>
                <a:ea typeface="Chakra Petch"/>
                <a:cs typeface="Chakra Petch"/>
                <a:sym typeface="Chakra Petch"/>
              </a:rPr>
              <a:t>04</a:t>
            </a:r>
            <a:endParaRPr/>
          </a:p>
        </p:txBody>
      </p:sp>
      <p:sp>
        <p:nvSpPr>
          <p:cNvPr id="390" name="Google Shape;390;p34"/>
          <p:cNvSpPr txBox="1"/>
          <p:nvPr/>
        </p:nvSpPr>
        <p:spPr>
          <a:xfrm>
            <a:off x="8353228" y="3899413"/>
            <a:ext cx="8308200" cy="2021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9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131">
                <a:solidFill>
                  <a:srgbClr val="FFFFFF"/>
                </a:solidFill>
                <a:latin typeface="Chakra Petch"/>
                <a:ea typeface="Chakra Petch"/>
                <a:cs typeface="Chakra Petch"/>
                <a:sym typeface="Chakra Petch"/>
              </a:rPr>
              <a:t>Afterword</a:t>
            </a:r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00"/>
        </a:solidFill>
      </p:bgPr>
    </p:bg>
    <p:spTree>
      <p:nvGrpSpPr>
        <p:cNvPr id="394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5" name="Google Shape;395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8288000" cy="1028700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96" name="Google Shape;396;p35"/>
          <p:cNvGrpSpPr/>
          <p:nvPr/>
        </p:nvGrpSpPr>
        <p:grpSpPr>
          <a:xfrm>
            <a:off x="1028700" y="884038"/>
            <a:ext cx="9544268" cy="2215491"/>
            <a:chOff x="0" y="-38100"/>
            <a:chExt cx="2513700" cy="583500"/>
          </a:xfrm>
        </p:grpSpPr>
        <p:sp>
          <p:nvSpPr>
            <p:cNvPr id="397" name="Google Shape;397;p35"/>
            <p:cNvSpPr/>
            <p:nvPr/>
          </p:nvSpPr>
          <p:spPr>
            <a:xfrm>
              <a:off x="0" y="0"/>
              <a:ext cx="2513569" cy="545293"/>
            </a:xfrm>
            <a:custGeom>
              <a:rect b="b" l="l" r="r" t="t"/>
              <a:pathLst>
                <a:path extrusionOk="0" h="545293" w="2513569">
                  <a:moveTo>
                    <a:pt x="81121" y="0"/>
                  </a:moveTo>
                  <a:lnTo>
                    <a:pt x="2432448" y="0"/>
                  </a:lnTo>
                  <a:cubicBezTo>
                    <a:pt x="2477250" y="0"/>
                    <a:pt x="2513569" y="36319"/>
                    <a:pt x="2513569" y="81121"/>
                  </a:cubicBezTo>
                  <a:lnTo>
                    <a:pt x="2513569" y="464172"/>
                  </a:lnTo>
                  <a:cubicBezTo>
                    <a:pt x="2513569" y="508974"/>
                    <a:pt x="2477250" y="545293"/>
                    <a:pt x="2432448" y="545293"/>
                  </a:cubicBezTo>
                  <a:lnTo>
                    <a:pt x="81121" y="545293"/>
                  </a:lnTo>
                  <a:cubicBezTo>
                    <a:pt x="36319" y="545293"/>
                    <a:pt x="0" y="508974"/>
                    <a:pt x="0" y="464172"/>
                  </a:cubicBezTo>
                  <a:lnTo>
                    <a:pt x="0" y="81121"/>
                  </a:lnTo>
                  <a:cubicBezTo>
                    <a:pt x="0" y="36319"/>
                    <a:pt x="36319" y="0"/>
                    <a:pt x="81121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rnd" cmpd="sng" w="1905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8" name="Google Shape;398;p35"/>
            <p:cNvSpPr txBox="1"/>
            <p:nvPr/>
          </p:nvSpPr>
          <p:spPr>
            <a:xfrm>
              <a:off x="0" y="-38100"/>
              <a:ext cx="2513700" cy="583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99" name="Google Shape;399;p35"/>
          <p:cNvSpPr txBox="1"/>
          <p:nvPr/>
        </p:nvSpPr>
        <p:spPr>
          <a:xfrm>
            <a:off x="1400738" y="1201138"/>
            <a:ext cx="8800200" cy="1581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9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273">
                <a:solidFill>
                  <a:srgbClr val="FFFFFF"/>
                </a:solidFill>
                <a:latin typeface="Chakra Petch"/>
                <a:ea typeface="Chakra Petch"/>
                <a:cs typeface="Chakra Petch"/>
                <a:sym typeface="Chakra Petch"/>
              </a:rPr>
              <a:t>Relativity</a:t>
            </a:r>
            <a:endParaRPr baseline="30000"/>
          </a:p>
        </p:txBody>
      </p:sp>
      <p:cxnSp>
        <p:nvCxnSpPr>
          <p:cNvPr id="400" name="Google Shape;400;p35"/>
          <p:cNvCxnSpPr/>
          <p:nvPr/>
        </p:nvCxnSpPr>
        <p:spPr>
          <a:xfrm flipH="1" rot="10800000">
            <a:off x="10572437" y="2025955"/>
            <a:ext cx="12252600" cy="18900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dot"/>
            <a:round/>
            <a:headEnd len="sm" w="sm" type="none"/>
            <a:tailEnd len="sm" w="sm" type="none"/>
          </a:ln>
        </p:spPr>
      </p:cxnSp>
      <p:grpSp>
        <p:nvGrpSpPr>
          <p:cNvPr id="401" name="Google Shape;401;p35"/>
          <p:cNvGrpSpPr/>
          <p:nvPr/>
        </p:nvGrpSpPr>
        <p:grpSpPr>
          <a:xfrm>
            <a:off x="1028700" y="3508822"/>
            <a:ext cx="16230707" cy="5963438"/>
            <a:chOff x="0" y="-38100"/>
            <a:chExt cx="4274726" cy="1570607"/>
          </a:xfrm>
        </p:grpSpPr>
        <p:sp>
          <p:nvSpPr>
            <p:cNvPr id="402" name="Google Shape;402;p35"/>
            <p:cNvSpPr/>
            <p:nvPr/>
          </p:nvSpPr>
          <p:spPr>
            <a:xfrm>
              <a:off x="0" y="0"/>
              <a:ext cx="4274726" cy="1532507"/>
            </a:xfrm>
            <a:custGeom>
              <a:rect b="b" l="l" r="r" t="t"/>
              <a:pathLst>
                <a:path extrusionOk="0" h="1532507" w="4274726">
                  <a:moveTo>
                    <a:pt x="0" y="0"/>
                  </a:moveTo>
                  <a:lnTo>
                    <a:pt x="4274726" y="0"/>
                  </a:lnTo>
                  <a:lnTo>
                    <a:pt x="4274726" y="1532507"/>
                  </a:lnTo>
                  <a:lnTo>
                    <a:pt x="0" y="1532507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19050">
              <a:solidFill>
                <a:srgbClr val="FFFFFF">
                  <a:alpha val="60000"/>
                </a:srgbClr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403" name="Google Shape;403;p35"/>
            <p:cNvSpPr txBox="1"/>
            <p:nvPr/>
          </p:nvSpPr>
          <p:spPr>
            <a:xfrm>
              <a:off x="0" y="-38100"/>
              <a:ext cx="4274700" cy="1570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404" name="Google Shape;404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90354" y="4084466"/>
            <a:ext cx="3192175" cy="2360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05" name="Google Shape;405;p3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438213" y="6466600"/>
            <a:ext cx="2701025" cy="2701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06" name="Google Shape;406;p3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694925" y="4036000"/>
            <a:ext cx="4572000" cy="2457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7" name="Google Shape;407;p3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2783726" y="6699855"/>
            <a:ext cx="3192173" cy="223452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00"/>
        </a:solidFill>
      </p:bgPr>
    </p:bg>
    <p:spTree>
      <p:nvGrpSpPr>
        <p:cNvPr id="41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2" name="Google Shape;412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8288000" cy="1028700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13" name="Google Shape;413;p36"/>
          <p:cNvGrpSpPr/>
          <p:nvPr/>
        </p:nvGrpSpPr>
        <p:grpSpPr>
          <a:xfrm>
            <a:off x="1028700" y="884038"/>
            <a:ext cx="9544268" cy="2215491"/>
            <a:chOff x="0" y="-38100"/>
            <a:chExt cx="2513700" cy="583500"/>
          </a:xfrm>
        </p:grpSpPr>
        <p:sp>
          <p:nvSpPr>
            <p:cNvPr id="414" name="Google Shape;414;p36"/>
            <p:cNvSpPr/>
            <p:nvPr/>
          </p:nvSpPr>
          <p:spPr>
            <a:xfrm>
              <a:off x="0" y="0"/>
              <a:ext cx="2513569" cy="545293"/>
            </a:xfrm>
            <a:custGeom>
              <a:rect b="b" l="l" r="r" t="t"/>
              <a:pathLst>
                <a:path extrusionOk="0" h="545293" w="2513569">
                  <a:moveTo>
                    <a:pt x="81121" y="0"/>
                  </a:moveTo>
                  <a:lnTo>
                    <a:pt x="2432448" y="0"/>
                  </a:lnTo>
                  <a:cubicBezTo>
                    <a:pt x="2477250" y="0"/>
                    <a:pt x="2513569" y="36319"/>
                    <a:pt x="2513569" y="81121"/>
                  </a:cubicBezTo>
                  <a:lnTo>
                    <a:pt x="2513569" y="464172"/>
                  </a:lnTo>
                  <a:cubicBezTo>
                    <a:pt x="2513569" y="508974"/>
                    <a:pt x="2477250" y="545293"/>
                    <a:pt x="2432448" y="545293"/>
                  </a:cubicBezTo>
                  <a:lnTo>
                    <a:pt x="81121" y="545293"/>
                  </a:lnTo>
                  <a:cubicBezTo>
                    <a:pt x="36319" y="545293"/>
                    <a:pt x="0" y="508974"/>
                    <a:pt x="0" y="464172"/>
                  </a:cubicBezTo>
                  <a:lnTo>
                    <a:pt x="0" y="81121"/>
                  </a:lnTo>
                  <a:cubicBezTo>
                    <a:pt x="0" y="36319"/>
                    <a:pt x="36319" y="0"/>
                    <a:pt x="81121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rnd" cmpd="sng" w="1905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5" name="Google Shape;415;p36"/>
            <p:cNvSpPr txBox="1"/>
            <p:nvPr/>
          </p:nvSpPr>
          <p:spPr>
            <a:xfrm>
              <a:off x="0" y="-38100"/>
              <a:ext cx="2513700" cy="583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16" name="Google Shape;416;p36"/>
          <p:cNvSpPr txBox="1"/>
          <p:nvPr/>
        </p:nvSpPr>
        <p:spPr>
          <a:xfrm>
            <a:off x="1400738" y="1201138"/>
            <a:ext cx="8800200" cy="1581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9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273">
                <a:solidFill>
                  <a:srgbClr val="FFFFFF"/>
                </a:solidFill>
                <a:latin typeface="Chakra Petch"/>
                <a:ea typeface="Chakra Petch"/>
                <a:cs typeface="Chakra Petch"/>
                <a:sym typeface="Chakra Petch"/>
              </a:rPr>
              <a:t>Experiments</a:t>
            </a:r>
            <a:endParaRPr baseline="30000"/>
          </a:p>
        </p:txBody>
      </p:sp>
      <p:cxnSp>
        <p:nvCxnSpPr>
          <p:cNvPr id="417" name="Google Shape;417;p36"/>
          <p:cNvCxnSpPr/>
          <p:nvPr/>
        </p:nvCxnSpPr>
        <p:spPr>
          <a:xfrm flipH="1" rot="10800000">
            <a:off x="10572437" y="2025955"/>
            <a:ext cx="12252600" cy="18900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dot"/>
            <a:round/>
            <a:headEnd len="sm" w="sm" type="none"/>
            <a:tailEnd len="sm" w="sm" type="none"/>
          </a:ln>
        </p:spPr>
      </p:cxnSp>
      <p:grpSp>
        <p:nvGrpSpPr>
          <p:cNvPr id="418" name="Google Shape;418;p36"/>
          <p:cNvGrpSpPr/>
          <p:nvPr/>
        </p:nvGrpSpPr>
        <p:grpSpPr>
          <a:xfrm>
            <a:off x="1028700" y="3508822"/>
            <a:ext cx="16230707" cy="5963438"/>
            <a:chOff x="0" y="-38100"/>
            <a:chExt cx="4274726" cy="1570607"/>
          </a:xfrm>
        </p:grpSpPr>
        <p:sp>
          <p:nvSpPr>
            <p:cNvPr id="419" name="Google Shape;419;p36"/>
            <p:cNvSpPr/>
            <p:nvPr/>
          </p:nvSpPr>
          <p:spPr>
            <a:xfrm>
              <a:off x="0" y="0"/>
              <a:ext cx="4274726" cy="1532507"/>
            </a:xfrm>
            <a:custGeom>
              <a:rect b="b" l="l" r="r" t="t"/>
              <a:pathLst>
                <a:path extrusionOk="0" h="1532507" w="4274726">
                  <a:moveTo>
                    <a:pt x="0" y="0"/>
                  </a:moveTo>
                  <a:lnTo>
                    <a:pt x="4274726" y="0"/>
                  </a:lnTo>
                  <a:lnTo>
                    <a:pt x="4274726" y="1532507"/>
                  </a:lnTo>
                  <a:lnTo>
                    <a:pt x="0" y="1532507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19050">
              <a:solidFill>
                <a:srgbClr val="FFFFFF">
                  <a:alpha val="60000"/>
                </a:srgbClr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420" name="Google Shape;420;p36"/>
            <p:cNvSpPr txBox="1"/>
            <p:nvPr/>
          </p:nvSpPr>
          <p:spPr>
            <a:xfrm>
              <a:off x="0" y="-38100"/>
              <a:ext cx="4274700" cy="1570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421" name="Google Shape;421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57600" y="4199975"/>
            <a:ext cx="4434051" cy="2956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2" name="Google Shape;422;p3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162072" y="6038094"/>
            <a:ext cx="4954979" cy="27871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00"/>
        </a:solidFill>
      </p:bgPr>
    </p:bg>
    <p:spTree>
      <p:nvGrpSpPr>
        <p:cNvPr id="426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7" name="Google Shape;427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428" name="Google Shape;428;p37"/>
          <p:cNvSpPr txBox="1"/>
          <p:nvPr/>
        </p:nvSpPr>
        <p:spPr>
          <a:xfrm>
            <a:off x="1028700" y="2780037"/>
            <a:ext cx="16230600" cy="1693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0">
                <a:solidFill>
                  <a:srgbClr val="FFFFFF"/>
                </a:solidFill>
                <a:latin typeface="Michroma"/>
                <a:ea typeface="Michroma"/>
                <a:cs typeface="Michroma"/>
                <a:sym typeface="Michroma"/>
              </a:rPr>
              <a:t>Questions?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00"/>
        </a:solidFill>
      </p:bgPr>
    </p:bg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Google Shape;131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32" name="Google Shape;132;p16"/>
          <p:cNvCxnSpPr/>
          <p:nvPr/>
        </p:nvCxnSpPr>
        <p:spPr>
          <a:xfrm>
            <a:off x="6918593" y="-266191"/>
            <a:ext cx="0" cy="10819382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dot"/>
            <a:round/>
            <a:headEnd len="sm" w="sm" type="none"/>
            <a:tailEnd len="sm" w="sm" type="none"/>
          </a:ln>
        </p:spPr>
      </p:cxnSp>
      <p:sp>
        <p:nvSpPr>
          <p:cNvPr id="133" name="Google Shape;133;p16"/>
          <p:cNvSpPr txBox="1"/>
          <p:nvPr/>
        </p:nvSpPr>
        <p:spPr>
          <a:xfrm>
            <a:off x="1618824" y="2834700"/>
            <a:ext cx="4245000" cy="4617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0000" u="none" cap="none" strike="noStrike">
                <a:solidFill>
                  <a:srgbClr val="FFFFFF"/>
                </a:solidFill>
                <a:latin typeface="Chakra Petch"/>
                <a:ea typeface="Chakra Petch"/>
                <a:cs typeface="Chakra Petch"/>
                <a:sym typeface="Chakra Petch"/>
              </a:rPr>
              <a:t>01</a:t>
            </a:r>
            <a:endParaRPr/>
          </a:p>
        </p:txBody>
      </p:sp>
      <p:sp>
        <p:nvSpPr>
          <p:cNvPr id="134" name="Google Shape;134;p16"/>
          <p:cNvSpPr txBox="1"/>
          <p:nvPr/>
        </p:nvSpPr>
        <p:spPr>
          <a:xfrm>
            <a:off x="7973374" y="2718150"/>
            <a:ext cx="8933100" cy="4850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9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131">
                <a:solidFill>
                  <a:srgbClr val="FFFFFF"/>
                </a:solidFill>
                <a:latin typeface="Chakra Petch"/>
                <a:ea typeface="Chakra Petch"/>
                <a:cs typeface="Chakra Petch"/>
                <a:sym typeface="Chakra Petch"/>
              </a:rPr>
              <a:t>Nuclear Science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00"/>
        </a:solidFill>
      </p:bgPr>
    </p:bg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" name="Google Shape;139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8288000" cy="1028700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40" name="Google Shape;140;p17"/>
          <p:cNvGrpSpPr/>
          <p:nvPr/>
        </p:nvGrpSpPr>
        <p:grpSpPr>
          <a:xfrm>
            <a:off x="1028700" y="884039"/>
            <a:ext cx="9543707" cy="2215071"/>
            <a:chOff x="0" y="-38100"/>
            <a:chExt cx="2513569" cy="583393"/>
          </a:xfrm>
        </p:grpSpPr>
        <p:sp>
          <p:nvSpPr>
            <p:cNvPr id="141" name="Google Shape;141;p17"/>
            <p:cNvSpPr/>
            <p:nvPr/>
          </p:nvSpPr>
          <p:spPr>
            <a:xfrm>
              <a:off x="0" y="0"/>
              <a:ext cx="2513569" cy="545293"/>
            </a:xfrm>
            <a:custGeom>
              <a:rect b="b" l="l" r="r" t="t"/>
              <a:pathLst>
                <a:path extrusionOk="0" h="545293" w="2513569">
                  <a:moveTo>
                    <a:pt x="81121" y="0"/>
                  </a:moveTo>
                  <a:lnTo>
                    <a:pt x="2432448" y="0"/>
                  </a:lnTo>
                  <a:cubicBezTo>
                    <a:pt x="2477250" y="0"/>
                    <a:pt x="2513569" y="36319"/>
                    <a:pt x="2513569" y="81121"/>
                  </a:cubicBezTo>
                  <a:lnTo>
                    <a:pt x="2513569" y="464172"/>
                  </a:lnTo>
                  <a:cubicBezTo>
                    <a:pt x="2513569" y="508974"/>
                    <a:pt x="2477250" y="545293"/>
                    <a:pt x="2432448" y="545293"/>
                  </a:cubicBezTo>
                  <a:lnTo>
                    <a:pt x="81121" y="545293"/>
                  </a:lnTo>
                  <a:cubicBezTo>
                    <a:pt x="36319" y="545293"/>
                    <a:pt x="0" y="508974"/>
                    <a:pt x="0" y="464172"/>
                  </a:cubicBezTo>
                  <a:lnTo>
                    <a:pt x="0" y="81121"/>
                  </a:lnTo>
                  <a:cubicBezTo>
                    <a:pt x="0" y="36319"/>
                    <a:pt x="36319" y="0"/>
                    <a:pt x="81121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rnd" cmpd="sng" w="1905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2" name="Google Shape;142;p17"/>
            <p:cNvSpPr txBox="1"/>
            <p:nvPr/>
          </p:nvSpPr>
          <p:spPr>
            <a:xfrm>
              <a:off x="0" y="-38100"/>
              <a:ext cx="2513569" cy="58339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43" name="Google Shape;143;p17"/>
          <p:cNvSpPr txBox="1"/>
          <p:nvPr/>
        </p:nvSpPr>
        <p:spPr>
          <a:xfrm>
            <a:off x="1956333" y="1263306"/>
            <a:ext cx="7688400" cy="1581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9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273">
                <a:solidFill>
                  <a:srgbClr val="FFFFFF"/>
                </a:solidFill>
                <a:latin typeface="Chakra Petch"/>
                <a:ea typeface="Chakra Petch"/>
                <a:cs typeface="Chakra Petch"/>
                <a:sym typeface="Chakra Petch"/>
              </a:rPr>
              <a:t>The Atom</a:t>
            </a:r>
            <a:endParaRPr baseline="30000"/>
          </a:p>
        </p:txBody>
      </p:sp>
      <p:cxnSp>
        <p:nvCxnSpPr>
          <p:cNvPr id="144" name="Google Shape;144;p17"/>
          <p:cNvCxnSpPr/>
          <p:nvPr/>
        </p:nvCxnSpPr>
        <p:spPr>
          <a:xfrm flipH="1" rot="10800000">
            <a:off x="10572437" y="2025805"/>
            <a:ext cx="12252680" cy="19050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dot"/>
            <a:round/>
            <a:headEnd len="sm" w="sm" type="none"/>
            <a:tailEnd len="sm" w="sm" type="none"/>
          </a:ln>
        </p:spPr>
      </p:cxnSp>
      <p:grpSp>
        <p:nvGrpSpPr>
          <p:cNvPr id="145" name="Google Shape;145;p17"/>
          <p:cNvGrpSpPr/>
          <p:nvPr/>
        </p:nvGrpSpPr>
        <p:grpSpPr>
          <a:xfrm>
            <a:off x="1028700" y="3508823"/>
            <a:ext cx="16230600" cy="5963399"/>
            <a:chOff x="0" y="-38100"/>
            <a:chExt cx="4274726" cy="1570607"/>
          </a:xfrm>
        </p:grpSpPr>
        <p:sp>
          <p:nvSpPr>
            <p:cNvPr id="146" name="Google Shape;146;p17"/>
            <p:cNvSpPr/>
            <p:nvPr/>
          </p:nvSpPr>
          <p:spPr>
            <a:xfrm>
              <a:off x="0" y="0"/>
              <a:ext cx="4274726" cy="1532507"/>
            </a:xfrm>
            <a:custGeom>
              <a:rect b="b" l="l" r="r" t="t"/>
              <a:pathLst>
                <a:path extrusionOk="0" h="1532507" w="4274726">
                  <a:moveTo>
                    <a:pt x="0" y="0"/>
                  </a:moveTo>
                  <a:lnTo>
                    <a:pt x="4274726" y="0"/>
                  </a:lnTo>
                  <a:lnTo>
                    <a:pt x="4274726" y="1532507"/>
                  </a:lnTo>
                  <a:lnTo>
                    <a:pt x="0" y="1532507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19050">
              <a:solidFill>
                <a:srgbClr val="FFFFFF">
                  <a:alpha val="60000"/>
                </a:srgbClr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147" name="Google Shape;147;p17"/>
            <p:cNvSpPr txBox="1"/>
            <p:nvPr/>
          </p:nvSpPr>
          <p:spPr>
            <a:xfrm>
              <a:off x="0" y="-38100"/>
              <a:ext cx="4274726" cy="157060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48" name="Google Shape;148;p17"/>
          <p:cNvSpPr txBox="1"/>
          <p:nvPr/>
        </p:nvSpPr>
        <p:spPr>
          <a:xfrm>
            <a:off x="2051292" y="4158763"/>
            <a:ext cx="14185500" cy="926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FFFFFF"/>
                </a:solidFill>
                <a:latin typeface="Tomorrow"/>
                <a:ea typeface="Tomorrow"/>
                <a:cs typeface="Tomorrow"/>
                <a:sym typeface="Tomorrow"/>
              </a:rPr>
              <a:t>Atoms are made up of positive charge protons and negative charge electrons. All protons lie in the middle of an atom while electrons orbit in clouds.</a:t>
            </a:r>
            <a:endParaRPr/>
          </a:p>
        </p:txBody>
      </p:sp>
      <p:sp>
        <p:nvSpPr>
          <p:cNvPr id="149" name="Google Shape;149;p17"/>
          <p:cNvSpPr txBox="1"/>
          <p:nvPr/>
        </p:nvSpPr>
        <p:spPr>
          <a:xfrm>
            <a:off x="2051292" y="5859388"/>
            <a:ext cx="141855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50" name="Google Shape;150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113175" y="5298775"/>
            <a:ext cx="4572000" cy="3429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357652" y="5905738"/>
            <a:ext cx="3045728" cy="2215075"/>
          </a:xfrm>
          <a:prstGeom prst="rect">
            <a:avLst/>
          </a:prstGeom>
          <a:noFill/>
          <a:ln>
            <a:noFill/>
          </a:ln>
        </p:spPr>
      </p:pic>
      <p:sp>
        <p:nvSpPr>
          <p:cNvPr id="152" name="Google Shape;152;p17"/>
          <p:cNvSpPr txBox="1"/>
          <p:nvPr/>
        </p:nvSpPr>
        <p:spPr>
          <a:xfrm>
            <a:off x="2773356" y="8296676"/>
            <a:ext cx="22143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FFFFFF"/>
                </a:solidFill>
                <a:latin typeface="Tomorrow"/>
                <a:ea typeface="Tomorrow"/>
                <a:cs typeface="Tomorrow"/>
                <a:sym typeface="Tomorrow"/>
              </a:rPr>
              <a:t>Bohr Model</a:t>
            </a:r>
            <a:endParaRPr/>
          </a:p>
        </p:txBody>
      </p:sp>
      <p:pic>
        <p:nvPicPr>
          <p:cNvPr id="153" name="Google Shape;153;p1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634320" y="5627095"/>
            <a:ext cx="2539875" cy="2772350"/>
          </a:xfrm>
          <a:prstGeom prst="rect">
            <a:avLst/>
          </a:prstGeom>
          <a:noFill/>
          <a:ln>
            <a:noFill/>
          </a:ln>
        </p:spPr>
      </p:pic>
      <p:sp>
        <p:nvSpPr>
          <p:cNvPr id="154" name="Google Shape;154;p17"/>
          <p:cNvSpPr txBox="1"/>
          <p:nvPr/>
        </p:nvSpPr>
        <p:spPr>
          <a:xfrm>
            <a:off x="7797118" y="8399451"/>
            <a:ext cx="2214300" cy="926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FFFFFF"/>
                </a:solidFill>
                <a:latin typeface="Tomorrow"/>
                <a:ea typeface="Tomorrow"/>
                <a:cs typeface="Tomorrow"/>
                <a:sym typeface="Tomorrow"/>
              </a:rPr>
              <a:t>Schrodinger Model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00"/>
        </a:solidFill>
      </p:bgPr>
    </p:bg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Google Shape;159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8288000" cy="1028700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60" name="Google Shape;160;p18"/>
          <p:cNvGrpSpPr/>
          <p:nvPr/>
        </p:nvGrpSpPr>
        <p:grpSpPr>
          <a:xfrm>
            <a:off x="1028700" y="884038"/>
            <a:ext cx="9544268" cy="2215491"/>
            <a:chOff x="0" y="-38100"/>
            <a:chExt cx="2513700" cy="583500"/>
          </a:xfrm>
        </p:grpSpPr>
        <p:sp>
          <p:nvSpPr>
            <p:cNvPr id="161" name="Google Shape;161;p18"/>
            <p:cNvSpPr/>
            <p:nvPr/>
          </p:nvSpPr>
          <p:spPr>
            <a:xfrm>
              <a:off x="0" y="0"/>
              <a:ext cx="2513569" cy="545293"/>
            </a:xfrm>
            <a:custGeom>
              <a:rect b="b" l="l" r="r" t="t"/>
              <a:pathLst>
                <a:path extrusionOk="0" h="545293" w="2513569">
                  <a:moveTo>
                    <a:pt x="81121" y="0"/>
                  </a:moveTo>
                  <a:lnTo>
                    <a:pt x="2432448" y="0"/>
                  </a:lnTo>
                  <a:cubicBezTo>
                    <a:pt x="2477250" y="0"/>
                    <a:pt x="2513569" y="36319"/>
                    <a:pt x="2513569" y="81121"/>
                  </a:cubicBezTo>
                  <a:lnTo>
                    <a:pt x="2513569" y="464172"/>
                  </a:lnTo>
                  <a:cubicBezTo>
                    <a:pt x="2513569" y="508974"/>
                    <a:pt x="2477250" y="545293"/>
                    <a:pt x="2432448" y="545293"/>
                  </a:cubicBezTo>
                  <a:lnTo>
                    <a:pt x="81121" y="545293"/>
                  </a:lnTo>
                  <a:cubicBezTo>
                    <a:pt x="36319" y="545293"/>
                    <a:pt x="0" y="508974"/>
                    <a:pt x="0" y="464172"/>
                  </a:cubicBezTo>
                  <a:lnTo>
                    <a:pt x="0" y="81121"/>
                  </a:lnTo>
                  <a:cubicBezTo>
                    <a:pt x="0" y="36319"/>
                    <a:pt x="36319" y="0"/>
                    <a:pt x="81121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rnd" cmpd="sng" w="1905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2" name="Google Shape;162;p18"/>
            <p:cNvSpPr txBox="1"/>
            <p:nvPr/>
          </p:nvSpPr>
          <p:spPr>
            <a:xfrm>
              <a:off x="0" y="-38100"/>
              <a:ext cx="2513700" cy="583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63" name="Google Shape;163;p18"/>
          <p:cNvSpPr txBox="1"/>
          <p:nvPr/>
        </p:nvSpPr>
        <p:spPr>
          <a:xfrm>
            <a:off x="1956333" y="1263306"/>
            <a:ext cx="7688400" cy="1581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9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273">
                <a:solidFill>
                  <a:srgbClr val="FFFFFF"/>
                </a:solidFill>
                <a:latin typeface="Chakra Petch"/>
                <a:ea typeface="Chakra Petch"/>
                <a:cs typeface="Chakra Petch"/>
                <a:sym typeface="Chakra Petch"/>
              </a:rPr>
              <a:t>Strong Force</a:t>
            </a:r>
            <a:endParaRPr baseline="30000"/>
          </a:p>
        </p:txBody>
      </p:sp>
      <p:cxnSp>
        <p:nvCxnSpPr>
          <p:cNvPr id="164" name="Google Shape;164;p18"/>
          <p:cNvCxnSpPr/>
          <p:nvPr/>
        </p:nvCxnSpPr>
        <p:spPr>
          <a:xfrm flipH="1" rot="10800000">
            <a:off x="10572437" y="2025955"/>
            <a:ext cx="12252600" cy="18900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dot"/>
            <a:round/>
            <a:headEnd len="sm" w="sm" type="none"/>
            <a:tailEnd len="sm" w="sm" type="none"/>
          </a:ln>
        </p:spPr>
      </p:cxnSp>
      <p:grpSp>
        <p:nvGrpSpPr>
          <p:cNvPr id="165" name="Google Shape;165;p18"/>
          <p:cNvGrpSpPr/>
          <p:nvPr/>
        </p:nvGrpSpPr>
        <p:grpSpPr>
          <a:xfrm>
            <a:off x="1028700" y="3508822"/>
            <a:ext cx="16230707" cy="5963438"/>
            <a:chOff x="0" y="-38100"/>
            <a:chExt cx="4274726" cy="1570607"/>
          </a:xfrm>
        </p:grpSpPr>
        <p:sp>
          <p:nvSpPr>
            <p:cNvPr id="166" name="Google Shape;166;p18"/>
            <p:cNvSpPr/>
            <p:nvPr/>
          </p:nvSpPr>
          <p:spPr>
            <a:xfrm>
              <a:off x="0" y="0"/>
              <a:ext cx="4274726" cy="1532507"/>
            </a:xfrm>
            <a:custGeom>
              <a:rect b="b" l="l" r="r" t="t"/>
              <a:pathLst>
                <a:path extrusionOk="0" h="1532507" w="4274726">
                  <a:moveTo>
                    <a:pt x="0" y="0"/>
                  </a:moveTo>
                  <a:lnTo>
                    <a:pt x="4274726" y="0"/>
                  </a:lnTo>
                  <a:lnTo>
                    <a:pt x="4274726" y="1532507"/>
                  </a:lnTo>
                  <a:lnTo>
                    <a:pt x="0" y="1532507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19050">
              <a:solidFill>
                <a:srgbClr val="FFFFFF">
                  <a:alpha val="60000"/>
                </a:srgbClr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167" name="Google Shape;167;p18"/>
            <p:cNvSpPr txBox="1"/>
            <p:nvPr/>
          </p:nvSpPr>
          <p:spPr>
            <a:xfrm>
              <a:off x="0" y="-38100"/>
              <a:ext cx="4274700" cy="1570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68" name="Google Shape;168;p18"/>
          <p:cNvSpPr txBox="1"/>
          <p:nvPr/>
        </p:nvSpPr>
        <p:spPr>
          <a:xfrm>
            <a:off x="2051198" y="4560090"/>
            <a:ext cx="10140900" cy="926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FFFFFF"/>
                </a:solidFill>
                <a:latin typeface="Tomorrow"/>
                <a:ea typeface="Tomorrow"/>
                <a:cs typeface="Tomorrow"/>
                <a:sym typeface="Tomorrow"/>
              </a:rPr>
              <a:t>A strong force keeps the positive charge protons together in the nucleus.</a:t>
            </a:r>
            <a:endParaRPr/>
          </a:p>
        </p:txBody>
      </p:sp>
      <p:sp>
        <p:nvSpPr>
          <p:cNvPr id="169" name="Google Shape;169;p18"/>
          <p:cNvSpPr txBox="1"/>
          <p:nvPr/>
        </p:nvSpPr>
        <p:spPr>
          <a:xfrm>
            <a:off x="2051292" y="5859388"/>
            <a:ext cx="141855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0" name="Google Shape;170;p18"/>
          <p:cNvSpPr txBox="1"/>
          <p:nvPr/>
        </p:nvSpPr>
        <p:spPr>
          <a:xfrm>
            <a:off x="1956325" y="5859401"/>
            <a:ext cx="9710700" cy="1422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FFFFFF"/>
                </a:solidFill>
                <a:latin typeface="Tomorrow"/>
                <a:ea typeface="Tomorrow"/>
                <a:cs typeface="Tomorrow"/>
                <a:sym typeface="Tomorrow"/>
              </a:rPr>
              <a:t>“Work” is done by the nucleons (protons and neutrons) through the strong force! Adding more nucleons does more work and thus releases more energy!</a:t>
            </a:r>
            <a:endParaRPr/>
          </a:p>
        </p:txBody>
      </p:sp>
      <p:pic>
        <p:nvPicPr>
          <p:cNvPr id="171" name="Google Shape;171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539050" y="4776360"/>
            <a:ext cx="3825150" cy="4294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00"/>
        </a:solidFill>
      </p:bgPr>
    </p:bg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" name="Google Shape;176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8288000" cy="1028700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77" name="Google Shape;177;p19"/>
          <p:cNvGrpSpPr/>
          <p:nvPr/>
        </p:nvGrpSpPr>
        <p:grpSpPr>
          <a:xfrm>
            <a:off x="1028700" y="884038"/>
            <a:ext cx="9544268" cy="2215491"/>
            <a:chOff x="0" y="-38100"/>
            <a:chExt cx="2513700" cy="583500"/>
          </a:xfrm>
        </p:grpSpPr>
        <p:sp>
          <p:nvSpPr>
            <p:cNvPr id="178" name="Google Shape;178;p19"/>
            <p:cNvSpPr/>
            <p:nvPr/>
          </p:nvSpPr>
          <p:spPr>
            <a:xfrm>
              <a:off x="0" y="0"/>
              <a:ext cx="2513569" cy="545293"/>
            </a:xfrm>
            <a:custGeom>
              <a:rect b="b" l="l" r="r" t="t"/>
              <a:pathLst>
                <a:path extrusionOk="0" h="545293" w="2513569">
                  <a:moveTo>
                    <a:pt x="81121" y="0"/>
                  </a:moveTo>
                  <a:lnTo>
                    <a:pt x="2432448" y="0"/>
                  </a:lnTo>
                  <a:cubicBezTo>
                    <a:pt x="2477250" y="0"/>
                    <a:pt x="2513569" y="36319"/>
                    <a:pt x="2513569" y="81121"/>
                  </a:cubicBezTo>
                  <a:lnTo>
                    <a:pt x="2513569" y="464172"/>
                  </a:lnTo>
                  <a:cubicBezTo>
                    <a:pt x="2513569" y="508974"/>
                    <a:pt x="2477250" y="545293"/>
                    <a:pt x="2432448" y="545293"/>
                  </a:cubicBezTo>
                  <a:lnTo>
                    <a:pt x="81121" y="545293"/>
                  </a:lnTo>
                  <a:cubicBezTo>
                    <a:pt x="36319" y="545293"/>
                    <a:pt x="0" y="508974"/>
                    <a:pt x="0" y="464172"/>
                  </a:cubicBezTo>
                  <a:lnTo>
                    <a:pt x="0" y="81121"/>
                  </a:lnTo>
                  <a:cubicBezTo>
                    <a:pt x="0" y="36319"/>
                    <a:pt x="36319" y="0"/>
                    <a:pt x="81121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rnd" cmpd="sng" w="1905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9" name="Google Shape;179;p19"/>
            <p:cNvSpPr txBox="1"/>
            <p:nvPr/>
          </p:nvSpPr>
          <p:spPr>
            <a:xfrm>
              <a:off x="0" y="-38100"/>
              <a:ext cx="2513700" cy="583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80" name="Google Shape;180;p19"/>
          <p:cNvSpPr txBox="1"/>
          <p:nvPr/>
        </p:nvSpPr>
        <p:spPr>
          <a:xfrm>
            <a:off x="1956333" y="1263306"/>
            <a:ext cx="7688400" cy="1581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9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273">
                <a:solidFill>
                  <a:srgbClr val="FFFFFF"/>
                </a:solidFill>
                <a:latin typeface="Chakra Petch"/>
                <a:ea typeface="Chakra Petch"/>
                <a:cs typeface="Chakra Petch"/>
                <a:sym typeface="Chakra Petch"/>
              </a:rPr>
              <a:t>E=mc</a:t>
            </a:r>
            <a:r>
              <a:rPr baseline="30000" lang="en-US" sz="10273">
                <a:solidFill>
                  <a:srgbClr val="FFFFFF"/>
                </a:solidFill>
                <a:latin typeface="Chakra Petch"/>
                <a:ea typeface="Chakra Petch"/>
                <a:cs typeface="Chakra Petch"/>
                <a:sym typeface="Chakra Petch"/>
              </a:rPr>
              <a:t>2</a:t>
            </a:r>
            <a:endParaRPr baseline="30000"/>
          </a:p>
        </p:txBody>
      </p:sp>
      <p:cxnSp>
        <p:nvCxnSpPr>
          <p:cNvPr id="181" name="Google Shape;181;p19"/>
          <p:cNvCxnSpPr/>
          <p:nvPr/>
        </p:nvCxnSpPr>
        <p:spPr>
          <a:xfrm flipH="1" rot="10800000">
            <a:off x="10572437" y="2025955"/>
            <a:ext cx="12252600" cy="18900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dot"/>
            <a:round/>
            <a:headEnd len="sm" w="sm" type="none"/>
            <a:tailEnd len="sm" w="sm" type="none"/>
          </a:ln>
        </p:spPr>
      </p:cxnSp>
      <p:grpSp>
        <p:nvGrpSpPr>
          <p:cNvPr id="182" name="Google Shape;182;p19"/>
          <p:cNvGrpSpPr/>
          <p:nvPr/>
        </p:nvGrpSpPr>
        <p:grpSpPr>
          <a:xfrm>
            <a:off x="1028700" y="3508822"/>
            <a:ext cx="16230707" cy="5963438"/>
            <a:chOff x="0" y="-38100"/>
            <a:chExt cx="4274726" cy="1570607"/>
          </a:xfrm>
        </p:grpSpPr>
        <p:sp>
          <p:nvSpPr>
            <p:cNvPr id="183" name="Google Shape;183;p19"/>
            <p:cNvSpPr/>
            <p:nvPr/>
          </p:nvSpPr>
          <p:spPr>
            <a:xfrm>
              <a:off x="0" y="0"/>
              <a:ext cx="4274726" cy="1532507"/>
            </a:xfrm>
            <a:custGeom>
              <a:rect b="b" l="l" r="r" t="t"/>
              <a:pathLst>
                <a:path extrusionOk="0" h="1532507" w="4274726">
                  <a:moveTo>
                    <a:pt x="0" y="0"/>
                  </a:moveTo>
                  <a:lnTo>
                    <a:pt x="4274726" y="0"/>
                  </a:lnTo>
                  <a:lnTo>
                    <a:pt x="4274726" y="1532507"/>
                  </a:lnTo>
                  <a:lnTo>
                    <a:pt x="0" y="1532507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19050">
              <a:solidFill>
                <a:srgbClr val="FFFFFF">
                  <a:alpha val="60000"/>
                </a:srgbClr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184" name="Google Shape;184;p19"/>
            <p:cNvSpPr txBox="1"/>
            <p:nvPr/>
          </p:nvSpPr>
          <p:spPr>
            <a:xfrm>
              <a:off x="0" y="-38100"/>
              <a:ext cx="4274700" cy="1570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85" name="Google Shape;185;p19"/>
          <p:cNvSpPr txBox="1"/>
          <p:nvPr/>
        </p:nvSpPr>
        <p:spPr>
          <a:xfrm>
            <a:off x="2051192" y="4560063"/>
            <a:ext cx="14185500" cy="926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FFFFFF"/>
                </a:solidFill>
                <a:latin typeface="Tomorrow"/>
                <a:ea typeface="Tomorrow"/>
                <a:cs typeface="Tomorrow"/>
                <a:sym typeface="Tomorrow"/>
              </a:rPr>
              <a:t>Einstein postulated that energy and mass are fundamentally related. Mass can be converted into energy and vice-versa!</a:t>
            </a:r>
            <a:endParaRPr/>
          </a:p>
        </p:txBody>
      </p:sp>
      <p:sp>
        <p:nvSpPr>
          <p:cNvPr id="186" name="Google Shape;186;p19"/>
          <p:cNvSpPr txBox="1"/>
          <p:nvPr/>
        </p:nvSpPr>
        <p:spPr>
          <a:xfrm>
            <a:off x="2051292" y="5859388"/>
            <a:ext cx="141855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7" name="Google Shape;187;p19"/>
          <p:cNvSpPr txBox="1"/>
          <p:nvPr/>
        </p:nvSpPr>
        <p:spPr>
          <a:xfrm>
            <a:off x="2051297" y="5859419"/>
            <a:ext cx="8521800" cy="1422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FFFFFF"/>
                </a:solidFill>
                <a:latin typeface="Tomorrow"/>
                <a:ea typeface="Tomorrow"/>
                <a:cs typeface="Tomorrow"/>
                <a:sym typeface="Tomorrow"/>
              </a:rPr>
              <a:t>Energy released by by strong-force interactions is called “binding” energy. Different atoms have different average binding energies.</a:t>
            </a:r>
            <a:endParaRPr/>
          </a:p>
        </p:txBody>
      </p:sp>
      <p:pic>
        <p:nvPicPr>
          <p:cNvPr id="188" name="Google Shape;188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848217" y="5486764"/>
            <a:ext cx="5620208" cy="3659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00"/>
        </a:solidFill>
      </p:bgPr>
    </p:bg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" name="Google Shape;193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8288000" cy="1028700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94" name="Google Shape;194;p20"/>
          <p:cNvGrpSpPr/>
          <p:nvPr/>
        </p:nvGrpSpPr>
        <p:grpSpPr>
          <a:xfrm>
            <a:off x="1028700" y="884038"/>
            <a:ext cx="9544268" cy="2215491"/>
            <a:chOff x="0" y="-38100"/>
            <a:chExt cx="2513700" cy="583500"/>
          </a:xfrm>
        </p:grpSpPr>
        <p:sp>
          <p:nvSpPr>
            <p:cNvPr id="195" name="Google Shape;195;p20"/>
            <p:cNvSpPr/>
            <p:nvPr/>
          </p:nvSpPr>
          <p:spPr>
            <a:xfrm>
              <a:off x="0" y="0"/>
              <a:ext cx="2513569" cy="545293"/>
            </a:xfrm>
            <a:custGeom>
              <a:rect b="b" l="l" r="r" t="t"/>
              <a:pathLst>
                <a:path extrusionOk="0" h="545293" w="2513569">
                  <a:moveTo>
                    <a:pt x="81121" y="0"/>
                  </a:moveTo>
                  <a:lnTo>
                    <a:pt x="2432448" y="0"/>
                  </a:lnTo>
                  <a:cubicBezTo>
                    <a:pt x="2477250" y="0"/>
                    <a:pt x="2513569" y="36319"/>
                    <a:pt x="2513569" y="81121"/>
                  </a:cubicBezTo>
                  <a:lnTo>
                    <a:pt x="2513569" y="464172"/>
                  </a:lnTo>
                  <a:cubicBezTo>
                    <a:pt x="2513569" y="508974"/>
                    <a:pt x="2477250" y="545293"/>
                    <a:pt x="2432448" y="545293"/>
                  </a:cubicBezTo>
                  <a:lnTo>
                    <a:pt x="81121" y="545293"/>
                  </a:lnTo>
                  <a:cubicBezTo>
                    <a:pt x="36319" y="545293"/>
                    <a:pt x="0" y="508974"/>
                    <a:pt x="0" y="464172"/>
                  </a:cubicBezTo>
                  <a:lnTo>
                    <a:pt x="0" y="81121"/>
                  </a:lnTo>
                  <a:cubicBezTo>
                    <a:pt x="0" y="36319"/>
                    <a:pt x="36319" y="0"/>
                    <a:pt x="81121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rnd" cmpd="sng" w="1905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6" name="Google Shape;196;p20"/>
            <p:cNvSpPr txBox="1"/>
            <p:nvPr/>
          </p:nvSpPr>
          <p:spPr>
            <a:xfrm>
              <a:off x="0" y="-38100"/>
              <a:ext cx="2513700" cy="583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97" name="Google Shape;197;p20"/>
          <p:cNvSpPr txBox="1"/>
          <p:nvPr/>
        </p:nvSpPr>
        <p:spPr>
          <a:xfrm>
            <a:off x="1956333" y="1263306"/>
            <a:ext cx="7688400" cy="1581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9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273">
                <a:solidFill>
                  <a:srgbClr val="FFFFFF"/>
                </a:solidFill>
                <a:latin typeface="Chakra Petch"/>
                <a:ea typeface="Chakra Petch"/>
                <a:cs typeface="Chakra Petch"/>
                <a:sym typeface="Chakra Petch"/>
              </a:rPr>
              <a:t>Fusion</a:t>
            </a:r>
            <a:endParaRPr baseline="30000"/>
          </a:p>
        </p:txBody>
      </p:sp>
      <p:cxnSp>
        <p:nvCxnSpPr>
          <p:cNvPr id="198" name="Google Shape;198;p20"/>
          <p:cNvCxnSpPr/>
          <p:nvPr/>
        </p:nvCxnSpPr>
        <p:spPr>
          <a:xfrm flipH="1" rot="10800000">
            <a:off x="10572437" y="2025955"/>
            <a:ext cx="12252600" cy="18900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dot"/>
            <a:round/>
            <a:headEnd len="sm" w="sm" type="none"/>
            <a:tailEnd len="sm" w="sm" type="none"/>
          </a:ln>
        </p:spPr>
      </p:cxnSp>
      <p:grpSp>
        <p:nvGrpSpPr>
          <p:cNvPr id="199" name="Google Shape;199;p20"/>
          <p:cNvGrpSpPr/>
          <p:nvPr/>
        </p:nvGrpSpPr>
        <p:grpSpPr>
          <a:xfrm>
            <a:off x="1028700" y="3508822"/>
            <a:ext cx="16230707" cy="5963438"/>
            <a:chOff x="0" y="-38100"/>
            <a:chExt cx="4274726" cy="1570607"/>
          </a:xfrm>
        </p:grpSpPr>
        <p:sp>
          <p:nvSpPr>
            <p:cNvPr id="200" name="Google Shape;200;p20"/>
            <p:cNvSpPr/>
            <p:nvPr/>
          </p:nvSpPr>
          <p:spPr>
            <a:xfrm>
              <a:off x="0" y="0"/>
              <a:ext cx="4274726" cy="1532507"/>
            </a:xfrm>
            <a:custGeom>
              <a:rect b="b" l="l" r="r" t="t"/>
              <a:pathLst>
                <a:path extrusionOk="0" h="1532507" w="4274726">
                  <a:moveTo>
                    <a:pt x="0" y="0"/>
                  </a:moveTo>
                  <a:lnTo>
                    <a:pt x="4274726" y="0"/>
                  </a:lnTo>
                  <a:lnTo>
                    <a:pt x="4274726" y="1532507"/>
                  </a:lnTo>
                  <a:lnTo>
                    <a:pt x="0" y="1532507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19050">
              <a:solidFill>
                <a:srgbClr val="FFFFFF">
                  <a:alpha val="60000"/>
                </a:srgbClr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201" name="Google Shape;201;p20"/>
            <p:cNvSpPr txBox="1"/>
            <p:nvPr/>
          </p:nvSpPr>
          <p:spPr>
            <a:xfrm>
              <a:off x="0" y="-38100"/>
              <a:ext cx="4274700" cy="1570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02" name="Google Shape;202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98108" y="6768925"/>
            <a:ext cx="2953966" cy="2215475"/>
          </a:xfrm>
          <a:prstGeom prst="rect">
            <a:avLst/>
          </a:prstGeom>
          <a:noFill/>
          <a:ln>
            <a:noFill/>
          </a:ln>
        </p:spPr>
      </p:pic>
      <p:sp>
        <p:nvSpPr>
          <p:cNvPr id="203" name="Google Shape;203;p20"/>
          <p:cNvSpPr txBox="1"/>
          <p:nvPr/>
        </p:nvSpPr>
        <p:spPr>
          <a:xfrm>
            <a:off x="2051196" y="4560114"/>
            <a:ext cx="7962300" cy="1422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FFFFFF"/>
                </a:solidFill>
                <a:latin typeface="Tomorrow"/>
                <a:ea typeface="Tomorrow"/>
                <a:cs typeface="Tomorrow"/>
                <a:sym typeface="Tomorrow"/>
              </a:rPr>
              <a:t>Light atoms can fuse together to release energy. However, it is extremely difficult to get small atoms to fuse!</a:t>
            </a:r>
            <a:endParaRPr/>
          </a:p>
        </p:txBody>
      </p:sp>
      <p:pic>
        <p:nvPicPr>
          <p:cNvPr descr="This video demonstrates the Z Pinch from a strong magnetic field. I used a variety of different power sources and the coil only has 20 turns of enamel copper wire. Im using a RX100V for the high speed at 1000fps. &#10;&#10;I put 30A, ~~4 KA with 1000 Joules and ~~4 KA with 6000 Joules." id="204" name="Google Shape;204;p20" title="Plasma Compression (Z Pinch) Part 1/3">
            <a:hlinkClick r:id="rId5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0314425" y="4611063"/>
            <a:ext cx="6682575" cy="3758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00"/>
        </a:solidFill>
      </p:bgPr>
    </p:bg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" name="Google Shape;209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8288000" cy="1028700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10" name="Google Shape;210;p21"/>
          <p:cNvGrpSpPr/>
          <p:nvPr/>
        </p:nvGrpSpPr>
        <p:grpSpPr>
          <a:xfrm>
            <a:off x="1028700" y="884038"/>
            <a:ext cx="9544268" cy="2215491"/>
            <a:chOff x="0" y="-38100"/>
            <a:chExt cx="2513700" cy="583500"/>
          </a:xfrm>
        </p:grpSpPr>
        <p:sp>
          <p:nvSpPr>
            <p:cNvPr id="211" name="Google Shape;211;p21"/>
            <p:cNvSpPr/>
            <p:nvPr/>
          </p:nvSpPr>
          <p:spPr>
            <a:xfrm>
              <a:off x="0" y="0"/>
              <a:ext cx="2513569" cy="545293"/>
            </a:xfrm>
            <a:custGeom>
              <a:rect b="b" l="l" r="r" t="t"/>
              <a:pathLst>
                <a:path extrusionOk="0" h="545293" w="2513569">
                  <a:moveTo>
                    <a:pt x="81121" y="0"/>
                  </a:moveTo>
                  <a:lnTo>
                    <a:pt x="2432448" y="0"/>
                  </a:lnTo>
                  <a:cubicBezTo>
                    <a:pt x="2477250" y="0"/>
                    <a:pt x="2513569" y="36319"/>
                    <a:pt x="2513569" y="81121"/>
                  </a:cubicBezTo>
                  <a:lnTo>
                    <a:pt x="2513569" y="464172"/>
                  </a:lnTo>
                  <a:cubicBezTo>
                    <a:pt x="2513569" y="508974"/>
                    <a:pt x="2477250" y="545293"/>
                    <a:pt x="2432448" y="545293"/>
                  </a:cubicBezTo>
                  <a:lnTo>
                    <a:pt x="81121" y="545293"/>
                  </a:lnTo>
                  <a:cubicBezTo>
                    <a:pt x="36319" y="545293"/>
                    <a:pt x="0" y="508974"/>
                    <a:pt x="0" y="464172"/>
                  </a:cubicBezTo>
                  <a:lnTo>
                    <a:pt x="0" y="81121"/>
                  </a:lnTo>
                  <a:cubicBezTo>
                    <a:pt x="0" y="36319"/>
                    <a:pt x="36319" y="0"/>
                    <a:pt x="81121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rnd" cmpd="sng" w="1905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2" name="Google Shape;212;p21"/>
            <p:cNvSpPr txBox="1"/>
            <p:nvPr/>
          </p:nvSpPr>
          <p:spPr>
            <a:xfrm>
              <a:off x="0" y="-38100"/>
              <a:ext cx="2513700" cy="583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13" name="Google Shape;213;p21"/>
          <p:cNvSpPr txBox="1"/>
          <p:nvPr/>
        </p:nvSpPr>
        <p:spPr>
          <a:xfrm>
            <a:off x="1956333" y="1263306"/>
            <a:ext cx="7688400" cy="1581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9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273">
                <a:solidFill>
                  <a:srgbClr val="FFFFFF"/>
                </a:solidFill>
                <a:latin typeface="Chakra Petch"/>
                <a:ea typeface="Chakra Petch"/>
                <a:cs typeface="Chakra Petch"/>
                <a:sym typeface="Chakra Petch"/>
              </a:rPr>
              <a:t>Materials</a:t>
            </a:r>
            <a:endParaRPr baseline="30000"/>
          </a:p>
        </p:txBody>
      </p:sp>
      <p:cxnSp>
        <p:nvCxnSpPr>
          <p:cNvPr id="214" name="Google Shape;214;p21"/>
          <p:cNvCxnSpPr/>
          <p:nvPr/>
        </p:nvCxnSpPr>
        <p:spPr>
          <a:xfrm flipH="1" rot="10800000">
            <a:off x="10572437" y="2025955"/>
            <a:ext cx="12252600" cy="18900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dot"/>
            <a:round/>
            <a:headEnd len="sm" w="sm" type="none"/>
            <a:tailEnd len="sm" w="sm" type="none"/>
          </a:ln>
        </p:spPr>
      </p:cxnSp>
      <p:grpSp>
        <p:nvGrpSpPr>
          <p:cNvPr id="215" name="Google Shape;215;p21"/>
          <p:cNvGrpSpPr/>
          <p:nvPr/>
        </p:nvGrpSpPr>
        <p:grpSpPr>
          <a:xfrm>
            <a:off x="1028700" y="3508822"/>
            <a:ext cx="16230707" cy="5963438"/>
            <a:chOff x="0" y="-38100"/>
            <a:chExt cx="4274726" cy="1570607"/>
          </a:xfrm>
        </p:grpSpPr>
        <p:sp>
          <p:nvSpPr>
            <p:cNvPr id="216" name="Google Shape;216;p21"/>
            <p:cNvSpPr/>
            <p:nvPr/>
          </p:nvSpPr>
          <p:spPr>
            <a:xfrm>
              <a:off x="0" y="0"/>
              <a:ext cx="4274726" cy="1532507"/>
            </a:xfrm>
            <a:custGeom>
              <a:rect b="b" l="l" r="r" t="t"/>
              <a:pathLst>
                <a:path extrusionOk="0" h="1532507" w="4274726">
                  <a:moveTo>
                    <a:pt x="0" y="0"/>
                  </a:moveTo>
                  <a:lnTo>
                    <a:pt x="4274726" y="0"/>
                  </a:lnTo>
                  <a:lnTo>
                    <a:pt x="4274726" y="1532507"/>
                  </a:lnTo>
                  <a:lnTo>
                    <a:pt x="0" y="1532507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19050">
              <a:solidFill>
                <a:srgbClr val="FFFFFF">
                  <a:alpha val="60000"/>
                </a:srgbClr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217" name="Google Shape;217;p21"/>
            <p:cNvSpPr txBox="1"/>
            <p:nvPr/>
          </p:nvSpPr>
          <p:spPr>
            <a:xfrm>
              <a:off x="0" y="-38100"/>
              <a:ext cx="4274700" cy="1570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18" name="Google Shape;218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192000" y="5614075"/>
            <a:ext cx="4780749" cy="3587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9" name="Google Shape;219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5400000">
            <a:off x="1738875" y="3566151"/>
            <a:ext cx="3121675" cy="4163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0" name="Google Shape;220;p2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922288" y="5163249"/>
            <a:ext cx="5322649" cy="2989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00"/>
        </a:solidFill>
      </p:bgPr>
    </p:bg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" name="Google Shape;225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8288000" cy="1028700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26" name="Google Shape;226;p22"/>
          <p:cNvGrpSpPr/>
          <p:nvPr/>
        </p:nvGrpSpPr>
        <p:grpSpPr>
          <a:xfrm>
            <a:off x="1028700" y="884038"/>
            <a:ext cx="9544268" cy="2215491"/>
            <a:chOff x="0" y="-38100"/>
            <a:chExt cx="2513700" cy="583500"/>
          </a:xfrm>
        </p:grpSpPr>
        <p:sp>
          <p:nvSpPr>
            <p:cNvPr id="227" name="Google Shape;227;p22"/>
            <p:cNvSpPr/>
            <p:nvPr/>
          </p:nvSpPr>
          <p:spPr>
            <a:xfrm>
              <a:off x="0" y="0"/>
              <a:ext cx="2513569" cy="545293"/>
            </a:xfrm>
            <a:custGeom>
              <a:rect b="b" l="l" r="r" t="t"/>
              <a:pathLst>
                <a:path extrusionOk="0" h="545293" w="2513569">
                  <a:moveTo>
                    <a:pt x="81121" y="0"/>
                  </a:moveTo>
                  <a:lnTo>
                    <a:pt x="2432448" y="0"/>
                  </a:lnTo>
                  <a:cubicBezTo>
                    <a:pt x="2477250" y="0"/>
                    <a:pt x="2513569" y="36319"/>
                    <a:pt x="2513569" y="81121"/>
                  </a:cubicBezTo>
                  <a:lnTo>
                    <a:pt x="2513569" y="464172"/>
                  </a:lnTo>
                  <a:cubicBezTo>
                    <a:pt x="2513569" y="508974"/>
                    <a:pt x="2477250" y="545293"/>
                    <a:pt x="2432448" y="545293"/>
                  </a:cubicBezTo>
                  <a:lnTo>
                    <a:pt x="81121" y="545293"/>
                  </a:lnTo>
                  <a:cubicBezTo>
                    <a:pt x="36319" y="545293"/>
                    <a:pt x="0" y="508974"/>
                    <a:pt x="0" y="464172"/>
                  </a:cubicBezTo>
                  <a:lnTo>
                    <a:pt x="0" y="81121"/>
                  </a:lnTo>
                  <a:cubicBezTo>
                    <a:pt x="0" y="36319"/>
                    <a:pt x="36319" y="0"/>
                    <a:pt x="81121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rnd" cmpd="sng" w="1905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8" name="Google Shape;228;p22"/>
            <p:cNvSpPr txBox="1"/>
            <p:nvPr/>
          </p:nvSpPr>
          <p:spPr>
            <a:xfrm>
              <a:off x="0" y="-38100"/>
              <a:ext cx="2513700" cy="583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29" name="Google Shape;229;p22"/>
          <p:cNvSpPr txBox="1"/>
          <p:nvPr/>
        </p:nvSpPr>
        <p:spPr>
          <a:xfrm>
            <a:off x="1956333" y="1263306"/>
            <a:ext cx="7688400" cy="1581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9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273">
                <a:solidFill>
                  <a:srgbClr val="FFFFFF"/>
                </a:solidFill>
                <a:latin typeface="Chakra Petch"/>
                <a:ea typeface="Chakra Petch"/>
                <a:cs typeface="Chakra Petch"/>
                <a:sym typeface="Chakra Petch"/>
              </a:rPr>
              <a:t>Diffraction</a:t>
            </a:r>
            <a:endParaRPr baseline="30000"/>
          </a:p>
        </p:txBody>
      </p:sp>
      <p:cxnSp>
        <p:nvCxnSpPr>
          <p:cNvPr id="230" name="Google Shape;230;p22"/>
          <p:cNvCxnSpPr/>
          <p:nvPr/>
        </p:nvCxnSpPr>
        <p:spPr>
          <a:xfrm flipH="1" rot="10800000">
            <a:off x="10572437" y="2025955"/>
            <a:ext cx="12252600" cy="18900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dot"/>
            <a:round/>
            <a:headEnd len="sm" w="sm" type="none"/>
            <a:tailEnd len="sm" w="sm" type="none"/>
          </a:ln>
        </p:spPr>
      </p:cxnSp>
      <p:grpSp>
        <p:nvGrpSpPr>
          <p:cNvPr id="231" name="Google Shape;231;p22"/>
          <p:cNvGrpSpPr/>
          <p:nvPr/>
        </p:nvGrpSpPr>
        <p:grpSpPr>
          <a:xfrm>
            <a:off x="1028700" y="3508822"/>
            <a:ext cx="16230707" cy="5963438"/>
            <a:chOff x="0" y="-38100"/>
            <a:chExt cx="4274726" cy="1570607"/>
          </a:xfrm>
        </p:grpSpPr>
        <p:sp>
          <p:nvSpPr>
            <p:cNvPr id="232" name="Google Shape;232;p22"/>
            <p:cNvSpPr/>
            <p:nvPr/>
          </p:nvSpPr>
          <p:spPr>
            <a:xfrm>
              <a:off x="0" y="0"/>
              <a:ext cx="4274726" cy="1532507"/>
            </a:xfrm>
            <a:custGeom>
              <a:rect b="b" l="l" r="r" t="t"/>
              <a:pathLst>
                <a:path extrusionOk="0" h="1532507" w="4274726">
                  <a:moveTo>
                    <a:pt x="0" y="0"/>
                  </a:moveTo>
                  <a:lnTo>
                    <a:pt x="4274726" y="0"/>
                  </a:lnTo>
                  <a:lnTo>
                    <a:pt x="4274726" y="1532507"/>
                  </a:lnTo>
                  <a:lnTo>
                    <a:pt x="0" y="1532507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19050">
              <a:solidFill>
                <a:srgbClr val="FFFFFF">
                  <a:alpha val="60000"/>
                </a:srgbClr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233" name="Google Shape;233;p22"/>
            <p:cNvSpPr txBox="1"/>
            <p:nvPr/>
          </p:nvSpPr>
          <p:spPr>
            <a:xfrm>
              <a:off x="0" y="-38100"/>
              <a:ext cx="4274700" cy="1570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34" name="Google Shape;234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813000" y="4315000"/>
            <a:ext cx="4573225" cy="3052628"/>
          </a:xfrm>
          <a:prstGeom prst="rect">
            <a:avLst/>
          </a:prstGeom>
          <a:noFill/>
          <a:ln>
            <a:noFill/>
          </a:ln>
        </p:spPr>
      </p:pic>
      <p:sp>
        <p:nvSpPr>
          <p:cNvPr id="235" name="Google Shape;235;p22"/>
          <p:cNvSpPr txBox="1"/>
          <p:nvPr/>
        </p:nvSpPr>
        <p:spPr>
          <a:xfrm>
            <a:off x="2992468" y="7551401"/>
            <a:ext cx="22143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FFFFFF"/>
                </a:solidFill>
                <a:latin typeface="Tomorrow"/>
                <a:ea typeface="Tomorrow"/>
                <a:cs typeface="Tomorrow"/>
                <a:sym typeface="Tomorrow"/>
              </a:rPr>
              <a:t>Synchrotron</a:t>
            </a:r>
            <a:endParaRPr/>
          </a:p>
        </p:txBody>
      </p:sp>
      <p:pic>
        <p:nvPicPr>
          <p:cNvPr id="236" name="Google Shape;236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503827" y="5148886"/>
            <a:ext cx="4191647" cy="3700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" name="Google Shape;237;p2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2813076" y="3890850"/>
            <a:ext cx="3649950" cy="5199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